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314" r:id="rId3"/>
    <p:sldId id="357" r:id="rId4"/>
    <p:sldId id="483" r:id="rId5"/>
    <p:sldId id="470" r:id="rId6"/>
    <p:sldId id="471" r:id="rId7"/>
    <p:sldId id="486" r:id="rId8"/>
    <p:sldId id="480" r:id="rId9"/>
    <p:sldId id="475" r:id="rId10"/>
    <p:sldId id="476" r:id="rId11"/>
    <p:sldId id="478" r:id="rId12"/>
    <p:sldId id="477" r:id="rId13"/>
    <p:sldId id="479" r:id="rId14"/>
    <p:sldId id="481" r:id="rId15"/>
    <p:sldId id="482" r:id="rId16"/>
    <p:sldId id="458" r:id="rId17"/>
    <p:sldId id="464" r:id="rId18"/>
    <p:sldId id="484" r:id="rId19"/>
    <p:sldId id="485" r:id="rId20"/>
    <p:sldId id="317" r:id="rId21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bracero" initials="b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ADA0"/>
    <a:srgbClr val="1FBB44"/>
    <a:srgbClr val="676767"/>
    <a:srgbClr val="1E1E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DD92-9CEC-4E05-A80C-E80729F7046E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A9405-9C9C-481A-9C77-7AE75ECF3BC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D96B4A-282B-4525-A7C4-AA910A53BC7A}" type="datetimeFigureOut">
              <a:rPr lang="pt-BR"/>
              <a:pPr>
                <a:defRPr/>
              </a:pPr>
              <a:t>11/12/2018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C1B548-0AAE-4687-BF20-5C05BC57CE9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Y:\ZEE-PDUI\PDUI - JUNDIAI\5. Documentos\8. Logos e Layouts\LOGO_PDUI_JUNDIAI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19" y="0"/>
            <a:ext cx="2304255" cy="943528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4208" y="414908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 userDrawn="1"/>
        </p:nvSpPr>
        <p:spPr>
          <a:xfrm>
            <a:off x="1835696" y="188640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Aglomeração Urbana de Jundiaí</a:t>
            </a:r>
            <a:endParaRPr lang="pt-B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DEF5-C8E0-443F-AD22-619C3BF0017D}" type="datetimeFigureOut">
              <a:rPr lang="pt-BR" smtClean="0"/>
              <a:pPr/>
              <a:t>11/12/2018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20C7-766E-48DA-9DB8-0F6ECDAE462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2" descr="Y:\ZEE-PDUI\PDUI - JUNDIAI\5. Documentos\8. Logos e Layouts\LOGO_PDUI_JUNDIAI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19" y="0"/>
            <a:ext cx="2304255" cy="94352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4208" y="414908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 userDrawn="1"/>
        </p:nvSpPr>
        <p:spPr>
          <a:xfrm>
            <a:off x="1835696" y="188640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100" b="1" dirty="0" smtClean="0">
                <a:solidFill>
                  <a:schemeClr val="bg1">
                    <a:lumMod val="50000"/>
                  </a:schemeClr>
                </a:solidFill>
              </a:rPr>
              <a:t>Aglomeração Urbana de Jundiaí</a:t>
            </a:r>
            <a:endParaRPr lang="pt-B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0" y="764704"/>
            <a:ext cx="85324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4221088"/>
            <a:ext cx="3923928" cy="792088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7ª Reunião do Grupo de Trabalho – Macrozoneamento</a:t>
            </a:r>
          </a:p>
          <a:p>
            <a:pPr algn="ctr"/>
            <a:r>
              <a:rPr lang="pt-BR" dirty="0" smtClean="0"/>
              <a:t>  12/12/2018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3645024"/>
            <a:ext cx="3923928" cy="576064"/>
          </a:xfrm>
          <a:prstGeom prst="rect">
            <a:avLst/>
          </a:prstGeom>
          <a:solidFill>
            <a:srgbClr val="4C4C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Aglomeração Urbana de Jundiaí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43122" y="1412776"/>
            <a:ext cx="456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Plano de Desenvolvimento Urbano Integrado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67944" y="438235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Plano de Desenvolvimento Urbano Integrado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Aglomeração Urbana de Jundiaí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Y:\ZEE-PDUI\PDUI - JUNDIAI\5. Documentos\8. Logos e Layouts\LOGO_PDUI_JUNDI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261" y="5229200"/>
            <a:ext cx="3259739" cy="1628800"/>
          </a:xfrm>
          <a:prstGeom prst="rect">
            <a:avLst/>
          </a:prstGeom>
          <a:noFill/>
        </p:spPr>
      </p:pic>
      <p:pic>
        <p:nvPicPr>
          <p:cNvPr id="2051" name="Picture 3" descr="Y:\ZEE-PDUI\PDUI - JUNDIAI\5. Documentos\8. Logos e Layouts\LOGO_PDUI_JUNDIAI_detal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36685"/>
            <a:ext cx="2880320" cy="1013831"/>
          </a:xfrm>
          <a:prstGeom prst="rect">
            <a:avLst/>
          </a:prstGeom>
          <a:noFill/>
        </p:spPr>
      </p:pic>
      <p:pic>
        <p:nvPicPr>
          <p:cNvPr id="16" name="Imagem 15" descr="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365104"/>
            <a:ext cx="216024" cy="216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512" y="177281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Macrozonas:</a:t>
            </a:r>
          </a:p>
          <a:p>
            <a:endParaRPr lang="pt-BR" dirty="0" smtClean="0"/>
          </a:p>
          <a:p>
            <a:r>
              <a:rPr lang="pt-BR" dirty="0" smtClean="0"/>
              <a:t>A proposta estabelece um ponto de divisão arbitrária dentro de um gradiente de restrições à urbanização dado pela legislação existente, condições físicas, e visão de futuro da Região.</a:t>
            </a:r>
          </a:p>
          <a:p>
            <a:endParaRPr lang="pt-BR" dirty="0" smtClean="0"/>
          </a:p>
          <a:p>
            <a:r>
              <a:rPr lang="pt-BR" dirty="0" smtClean="0"/>
              <a:t>Diretrizes de ocupação mais detalhadas devem ser dadas pelos planos diretores municipais.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026" name="Picture 2" descr="Y:\ZEE-PDUI\PDUI - JUNDIAI\6. Geomidia\6. Imagens\macrozoneamento\macrozonas_exerci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7"/>
            <a:ext cx="9144000" cy="646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512" y="1772816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Macroáreas:</a:t>
            </a:r>
          </a:p>
          <a:p>
            <a:r>
              <a:rPr lang="pt-BR" dirty="0" smtClean="0"/>
              <a:t> </a:t>
            </a:r>
            <a:r>
              <a:rPr lang="pt-BR" dirty="0" smtClean="0">
                <a:cs typeface="Arial" pitchFamily="34" charset="0"/>
              </a:rPr>
              <a:t>Áreas que por suas características tenham maior importância regional de acordo com as funções públicas de interesse comum nela existentes.</a:t>
            </a:r>
          </a:p>
          <a:p>
            <a:endParaRPr lang="pt-BR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Função: 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Orientar os planos diretores municipais no ordenamento territorial através de diretrizes básicas, porém mais específicas do que as macrozonas, de uso e ocupação do solo que comportem uma visão regional do desenvolvimento, ancorar outros instrumentos e dispositivos presentes na proposta de macrozoneamento.</a:t>
            </a:r>
            <a:endParaRPr lang="pt-BR" dirty="0" smtClean="0">
              <a:cs typeface="Arial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050" name="Picture 2" descr="Y:\ZEE-PDUI\PDUI - JUNDIAI\6. Geomidia\6. Imagens\macrozoneamento\exercicio-macroa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7"/>
            <a:ext cx="9144000" cy="646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512" y="177281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Macroáreas</a:t>
            </a:r>
          </a:p>
          <a:p>
            <a:endParaRPr lang="pt-BR" dirty="0" smtClean="0"/>
          </a:p>
          <a:p>
            <a:r>
              <a:rPr lang="pt-BR" dirty="0" smtClean="0"/>
              <a:t>As macroáreas podem estar sobrepostas às diferentes macrozonas gerando diretrizes adequadas a cada uma delas.</a:t>
            </a:r>
            <a:endParaRPr lang="pt-BR" dirty="0" smtClean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484751"/>
            <a:ext cx="8072078" cy="8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075" name="Picture 3" descr="Y:\ZEE-PDUI\PDUI - JUNDIAI\6. Geomidia\6. Imagens\macrozoneamento\exercico_macroareas_e_macroz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47"/>
            <a:ext cx="9144000" cy="646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484751"/>
            <a:ext cx="8072078" cy="8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51520" y="141277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Zonas de interesse regional:</a:t>
            </a:r>
          </a:p>
          <a:p>
            <a:r>
              <a:rPr lang="pt-BR" dirty="0" smtClean="0"/>
              <a:t>Áreas identificadas em que a existência de problemas, oportunidades ou sobreposição de direitos e responsabilidades dos diversos entes federativos torne necessária uma intervenção conjunta e coordenada destes atores.</a:t>
            </a:r>
          </a:p>
          <a:p>
            <a:endParaRPr lang="pt-BR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Função: </a:t>
            </a:r>
          </a:p>
          <a:p>
            <a:r>
              <a:rPr lang="pt-BR" dirty="0" smtClean="0">
                <a:cs typeface="Arial" pitchFamily="34" charset="0"/>
              </a:rPr>
              <a:t>Áreas destinadas à projetos de intervenção interfederativa utilizando os instrumentos previstos no Estatuto da Metrópole.</a:t>
            </a:r>
          </a:p>
          <a:p>
            <a:endParaRPr lang="pt-BR" b="1" dirty="0" smtClean="0">
              <a:cs typeface="Arial" pitchFamily="34" charset="0"/>
            </a:endParaRPr>
          </a:p>
          <a:p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3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4" name="Retângulo 3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95536" y="148478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Questões para Debate:</a:t>
            </a:r>
          </a:p>
          <a:p>
            <a:endParaRPr lang="pt-BR" dirty="0" smtClean="0"/>
          </a:p>
          <a:p>
            <a:r>
              <a:rPr lang="pt-BR" dirty="0" smtClean="0"/>
              <a:t>A estrutura apresentada é suficiente para os objetivos do </a:t>
            </a:r>
            <a:r>
              <a:rPr lang="pt-BR" dirty="0" smtClean="0"/>
              <a:t>Macrozoneamento-AUJ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As Macroáreas serão específicas por localidade, dada a incidência de legislação específica, tipo de ocupação, etc.?</a:t>
            </a:r>
          </a:p>
          <a:p>
            <a:r>
              <a:rPr lang="pt-BR" dirty="0" smtClean="0"/>
              <a:t>Ou serão gerais por função pública de interesse comum tratada?</a:t>
            </a:r>
          </a:p>
          <a:p>
            <a:endParaRPr lang="pt-BR" dirty="0" smtClean="0"/>
          </a:p>
          <a:p>
            <a:r>
              <a:rPr lang="pt-BR" dirty="0" smtClean="0"/>
              <a:t>Exemplo:</a:t>
            </a:r>
          </a:p>
          <a:p>
            <a:endParaRPr lang="pt-BR" dirty="0" smtClean="0"/>
          </a:p>
          <a:p>
            <a:r>
              <a:rPr lang="pt-BR" dirty="0" smtClean="0"/>
              <a:t>Áreas de produção hídrica X Área de produção hídrica Córrego </a:t>
            </a:r>
            <a:r>
              <a:rPr lang="pt-BR" dirty="0" smtClean="0"/>
              <a:t>Fetá</a:t>
            </a:r>
            <a:r>
              <a:rPr lang="pt-BR" dirty="0" smtClean="0"/>
              <a:t> + área de produção hídrica Bacia do Ribeirão Maracanã + ...</a:t>
            </a:r>
            <a:endParaRPr lang="pt-BR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3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4" name="Retângulo 3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95536" y="14847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Questões para Debate:</a:t>
            </a:r>
          </a:p>
          <a:p>
            <a:endParaRPr lang="pt-BR" dirty="0" smtClean="0"/>
          </a:p>
          <a:p>
            <a:r>
              <a:rPr lang="pt-BR" dirty="0" smtClean="0"/>
              <a:t>Quais outros temas/</a:t>
            </a:r>
            <a:r>
              <a:rPr lang="pt-BR" dirty="0" smtClean="0"/>
              <a:t>FPICs</a:t>
            </a:r>
            <a:r>
              <a:rPr lang="pt-BR" dirty="0" smtClean="0"/>
              <a:t> poderão ser tratados pela escala de Macroáreas?</a:t>
            </a:r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30697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818816"/>
            <a:ext cx="3816424" cy="474296"/>
          </a:xfrm>
          <a:prstGeom prst="rect">
            <a:avLst/>
          </a:prstGeom>
        </p:spPr>
      </p:pic>
      <p:pic>
        <p:nvPicPr>
          <p:cNvPr id="5" name="Picture 2" descr="T:\Andre Cury\Logo - Governo SP 2012\CASA_CIVIL\HORIZONTAL\BRANCO\CASA_CIVIL_H_BR.png"/>
          <p:cNvPicPr>
            <a:picLocks noChangeAspect="1" noChangeArrowheads="1"/>
          </p:cNvPicPr>
          <p:nvPr/>
        </p:nvPicPr>
        <p:blipFill>
          <a:blip r:embed="rId4" cstate="print"/>
          <a:srcRect l="20213" t="36727" r="18085" b="36830"/>
          <a:stretch>
            <a:fillRect/>
          </a:stretch>
        </p:blipFill>
        <p:spPr bwMode="auto">
          <a:xfrm>
            <a:off x="6156176" y="5674800"/>
            <a:ext cx="2232248" cy="692767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0" y="27079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kern="900" dirty="0" smtClean="0">
                <a:solidFill>
                  <a:srgbClr val="6684BC"/>
                </a:solidFill>
                <a:latin typeface="+mj-lt"/>
                <a:cs typeface="Arial" pitchFamily="34" charset="0"/>
              </a:rPr>
              <a:t>Obrigado!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896" y="835716"/>
            <a:ext cx="17728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843808" y="4083627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</a:rPr>
              <a:t>Telefone: (11) 3293-5452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</a:rPr>
              <a:t>pdui.jundiai@sp.gov.br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</a:rPr>
              <a:t>bbracero@sp.gov.br</a:t>
            </a:r>
          </a:p>
          <a:p>
            <a:pPr algn="ctr"/>
            <a:r>
              <a:rPr lang="pt-BR" sz="1400" b="1" dirty="0" smtClean="0">
                <a:solidFill>
                  <a:srgbClr val="6684BC"/>
                </a:solidFill>
              </a:rPr>
              <a:t>mvillarmiranda@sp.gov.br</a:t>
            </a:r>
            <a:endParaRPr lang="pt-BR" sz="1400" b="1" dirty="0">
              <a:solidFill>
                <a:srgbClr val="6684BC"/>
              </a:solidFill>
            </a:endParaRPr>
          </a:p>
        </p:txBody>
      </p:sp>
      <p:pic>
        <p:nvPicPr>
          <p:cNvPr id="1026" name="Picture 2" descr="C:\Users\bbracero\AppData\Local\Temp\notesD4BB83\Logo AU Jundiaí curv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661248"/>
            <a:ext cx="1639031" cy="858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2058526"/>
            <a:ext cx="8072078" cy="137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600" dirty="0" smtClean="0"/>
          </a:p>
          <a:p>
            <a:pPr lvl="1"/>
            <a:endParaRPr lang="pt-BR" dirty="0" smtClean="0"/>
          </a:p>
          <a:p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0"/>
            <a:ext cx="797263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Plano de Trabalho</a:t>
            </a:r>
          </a:p>
          <a:p>
            <a:endParaRPr lang="pt-BR" sz="37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107504" y="116632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524000" y="620690"/>
          <a:ext cx="4776192" cy="5631727"/>
        </p:xfrm>
        <a:graphic>
          <a:graphicData uri="http://schemas.openxmlformats.org/drawingml/2006/table">
            <a:tbl>
              <a:tblPr/>
              <a:tblGrid>
                <a:gridCol w="4776192"/>
              </a:tblGrid>
              <a:tr h="34999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Elaboração do Macrozoneamento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Etapa 1: Levantamento de informações sobre o território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Leitura cruzada de informações relevantes para o macrozoneamento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42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Primeira abordagem - macrozoneamento - experiências em outras regiões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Participantes do processo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Etapa 2: Definição da Estrutura - Metodologia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Escala de Trabalho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Estrutura e Composição – 1º Desenho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42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Demais estruturas necessárias ao ordenamento territorial 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Etapa 3: Experimentação e refinamento de informações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Inventário de dados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Diretrizes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Validação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974807"/>
                          </a:solidFill>
                          <a:latin typeface="Arial"/>
                        </a:rPr>
                        <a:t>Realização das Audiências Públicas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4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Etapa 4: Consolidação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1331640" y="2492896"/>
            <a:ext cx="5184576" cy="165618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0872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Informes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 – Alteração do cronograma do PDUI-AUJ:</a:t>
            </a:r>
          </a:p>
          <a:p>
            <a:r>
              <a:rPr lang="pt-BR" dirty="0" smtClean="0"/>
              <a:t>	</a:t>
            </a:r>
            <a:endParaRPr lang="pt-BR" dirty="0" smtClean="0"/>
          </a:p>
          <a:p>
            <a:r>
              <a:rPr lang="pt-BR" dirty="0" smtClean="0"/>
              <a:t>	</a:t>
            </a:r>
            <a:r>
              <a:rPr lang="pt-BR" dirty="0" smtClean="0"/>
              <a:t>O prazo final para entrega do Plano será Maio de 2020;</a:t>
            </a:r>
          </a:p>
          <a:p>
            <a:r>
              <a:rPr lang="pt-BR" dirty="0" smtClean="0"/>
              <a:t>	</a:t>
            </a:r>
          </a:p>
          <a:p>
            <a:r>
              <a:rPr lang="pt-BR" dirty="0" smtClean="0"/>
              <a:t>	</a:t>
            </a:r>
            <a:r>
              <a:rPr lang="pt-BR" dirty="0" smtClean="0"/>
              <a:t>O Macrozoneamento deverá ser entregue em Dezembro de 2019;</a:t>
            </a:r>
          </a:p>
          <a:p>
            <a:r>
              <a:rPr lang="pt-BR" dirty="0" smtClean="0"/>
              <a:t>	</a:t>
            </a:r>
            <a:endParaRPr lang="pt-BR" dirty="0" smtClean="0"/>
          </a:p>
          <a:p>
            <a:r>
              <a:rPr lang="pt-BR" dirty="0" smtClean="0"/>
              <a:t>	</a:t>
            </a:r>
            <a:r>
              <a:rPr lang="pt-BR" dirty="0" smtClean="0"/>
              <a:t>As Audiências Públicas serão realizadas em Agosto e Setembro de 2019.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484751"/>
            <a:ext cx="8072078" cy="8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Oficina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51520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 descr="Y:\ZEE-PDUI\PDUI - JUNDIAI\6. Geomidia\6. Imagens\macrozoneamento\Oficinas  17-10-2018\Mapa Geral Grup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5"/>
            <a:ext cx="804666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484751"/>
            <a:ext cx="8072078" cy="8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Oficina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51520" y="14127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 descr="Y:\ZEE-PDUI\PDUI - JUNDIAI\6. Geomidia\6. Imagens\macrozoneamento\Oficinas  17-10-2018\Mapa Geral Grup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022387" cy="5671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95536" y="119675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Proposta</a:t>
            </a:r>
          </a:p>
          <a:p>
            <a:pPr algn="just"/>
            <a:r>
              <a:rPr lang="pt-BR" dirty="0" smtClean="0"/>
              <a:t> 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177281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Observações:</a:t>
            </a:r>
          </a:p>
          <a:p>
            <a:endParaRPr lang="pt-BR" b="1" dirty="0" smtClean="0"/>
          </a:p>
          <a:p>
            <a:r>
              <a:rPr lang="pt-BR" dirty="0" smtClean="0"/>
              <a:t>Toda a nomenclatura apresentada na proposta a seguir é provisória;</a:t>
            </a:r>
          </a:p>
          <a:p>
            <a:endParaRPr lang="pt-BR" dirty="0" smtClean="0"/>
          </a:p>
          <a:p>
            <a:r>
              <a:rPr lang="pt-BR" dirty="0" smtClean="0"/>
              <a:t>As delimitações apresentadas derivam das leituras dos planos diretores e das delimitações esquemáticas feitas a partir da Oficina, e tem a função de auxiliar neste exercício conceitual, portanto, não devem ser tomadas como propostas de limites.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3484751"/>
            <a:ext cx="8072078" cy="8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endParaRPr lang="pt-BR" sz="1400" dirty="0" smtClean="0"/>
          </a:p>
          <a:p>
            <a:pPr marL="361821" indent="-180909"/>
            <a:endParaRPr lang="pt-BR" dirty="0" smtClean="0">
              <a:latin typeface="+mj-lt"/>
            </a:endParaRPr>
          </a:p>
          <a:p>
            <a:pPr marL="76972" lvl="1" indent="162497" algn="just" defTabSz="821040" eaLnBrk="0" hangingPunct="0"/>
            <a:r>
              <a:rPr lang="pt-BR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lang="pt-BR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51520" y="1412776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Macrozonas:</a:t>
            </a:r>
            <a:endParaRPr lang="pt-BR" dirty="0" smtClean="0"/>
          </a:p>
          <a:p>
            <a:r>
              <a:rPr lang="pt-BR" dirty="0" smtClean="0"/>
              <a:t>Grandes porções do território metropolitano, contínuas ou não, para as quais se pretendem funções semelhantes e que devem receber as mesmas diretrizes de ocupação.</a:t>
            </a:r>
            <a:endParaRPr lang="pt-BR" b="1" dirty="0" smtClean="0">
              <a:cs typeface="Arial" pitchFamily="34" charset="0"/>
            </a:endParaRPr>
          </a:p>
          <a:p>
            <a:endParaRPr lang="pt-BR" b="1" dirty="0" smtClean="0">
              <a:cs typeface="Arial" pitchFamily="34" charset="0"/>
            </a:endParaRPr>
          </a:p>
          <a:p>
            <a:r>
              <a:rPr lang="pt-BR" b="1" dirty="0" smtClean="0">
                <a:cs typeface="Arial" pitchFamily="34" charset="0"/>
              </a:rPr>
              <a:t>Função: 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Orientar os planos diretores municipais no ordenamento territorial através de diretrizes básicas de uso e ocupação do solo que comportem uma visão regional do desenvolvimento.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512" y="177281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Macrozonas:</a:t>
            </a:r>
          </a:p>
          <a:p>
            <a:endParaRPr lang="pt-BR" dirty="0" smtClean="0"/>
          </a:p>
          <a:p>
            <a:r>
              <a:rPr lang="pt-BR" b="1" dirty="0" smtClean="0"/>
              <a:t>Macrozona da Interesse Urbano</a:t>
            </a:r>
          </a:p>
          <a:p>
            <a:r>
              <a:rPr lang="pt-BR" dirty="0" smtClean="0"/>
              <a:t>Estabelece como a área da RMC propícia para abrigar usos e atividades urbanas, promovendo a implantação de equipamentos de infraestrutura e equipamentos de suporte à urbanidade, sempre respeitando as condicionantes do sítio, apresenta grande diversidade de padrões de uso e ocupação do solo e de urbanização.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3281611"/>
            <a:ext cx="8229832" cy="5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04" tIns="41052" rIns="82104" bIns="41052" numCol="1" anchor="ctr" anchorCtr="0" compatLnSpc="1">
            <a:prstTxWarp prst="textNoShape">
              <a:avLst/>
            </a:prstTxWarp>
            <a:spAutoFit/>
          </a:bodyPr>
          <a:lstStyle/>
          <a:p>
            <a:pPr marL="76972" lvl="1" indent="162497" algn="just" defTabSz="821040" eaLnBrk="0" hangingPunct="0"/>
            <a:endParaRPr lang="pt-BR" sz="2900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788" y="893209"/>
            <a:ext cx="797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 smtClean="0">
                <a:solidFill>
                  <a:schemeClr val="bg1">
                    <a:lumMod val="65000"/>
                  </a:schemeClr>
                </a:solidFill>
              </a:rPr>
              <a:t>Macrozoneamento</a:t>
            </a:r>
          </a:p>
        </p:txBody>
      </p:sp>
      <p:grpSp>
        <p:nvGrpSpPr>
          <p:cNvPr id="2" name="Grupo 13"/>
          <p:cNvGrpSpPr/>
          <p:nvPr/>
        </p:nvGrpSpPr>
        <p:grpSpPr>
          <a:xfrm>
            <a:off x="323528" y="980728"/>
            <a:ext cx="144016" cy="325536"/>
            <a:chOff x="179512" y="980728"/>
            <a:chExt cx="144016" cy="432048"/>
          </a:xfrm>
        </p:grpSpPr>
        <p:sp>
          <p:nvSpPr>
            <p:cNvPr id="7" name="Retângulo 6"/>
            <p:cNvSpPr/>
            <p:nvPr/>
          </p:nvSpPr>
          <p:spPr>
            <a:xfrm>
              <a:off x="179512" y="980728"/>
              <a:ext cx="72008" cy="432048"/>
            </a:xfrm>
            <a:prstGeom prst="rect">
              <a:avLst/>
            </a:prstGeom>
            <a:solidFill>
              <a:srgbClr val="EE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51520" y="980728"/>
              <a:ext cx="72008" cy="432048"/>
            </a:xfrm>
            <a:prstGeom prst="rect">
              <a:avLst/>
            </a:prstGeom>
            <a:solidFill>
              <a:srgbClr val="668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512" y="1772816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Macrozonas:</a:t>
            </a:r>
          </a:p>
          <a:p>
            <a:endParaRPr lang="pt-BR" dirty="0" smtClean="0"/>
          </a:p>
          <a:p>
            <a:r>
              <a:rPr lang="pt-BR" b="1" dirty="0" smtClean="0"/>
              <a:t>Macrozona da Interesse Ambiental</a:t>
            </a:r>
          </a:p>
          <a:p>
            <a:r>
              <a:rPr lang="pt-BR" dirty="0" smtClean="0"/>
              <a:t>A Macrozona de Interesse Ambiental é caracterizada pela existência de sistemas ambientais relevantes para a sustentação da vida urbana das gerações presentes e futuras, com destaque para aqueles que fornecem o abastecimento hídrico, a biodiversidade e a qualidade de vida, demandando cuidados especiais para sua conservação e recuperação ambiental, além de áreas destinadas à atividade agropecuária e </a:t>
            </a:r>
            <a:r>
              <a:rPr lang="pt-BR" dirty="0" smtClean="0"/>
              <a:t>granjeira</a:t>
            </a:r>
            <a:r>
              <a:rPr lang="pt-BR" dirty="0" smtClean="0"/>
              <a:t>, turismo rural, lazer, e suporte da expansão urbana de forma controlada.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684</Words>
  <Application>Microsoft Office PowerPoint</Application>
  <PresentationFormat>Apresentação na tela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Personalizar design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bbracero</cp:lastModifiedBy>
  <cp:revision>581</cp:revision>
  <dcterms:created xsi:type="dcterms:W3CDTF">2016-07-21T13:06:26Z</dcterms:created>
  <dcterms:modified xsi:type="dcterms:W3CDTF">2018-12-11T20:04:14Z</dcterms:modified>
</cp:coreProperties>
</file>