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omments/comment8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omments/comment6.xml" ContentType="application/vnd.openxmlformats-officedocument.presentationml.comment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omments/comment9.xml" ContentType="application/vnd.openxmlformats-officedocument.presentationml.comment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comments/comment7.xml" ContentType="application/vnd.openxmlformats-officedocument.presentationml.comment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5.xml" ContentType="application/vnd.openxmlformats-officedocument.presentationml.comment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handoutMasterIdLst>
    <p:handoutMasterId r:id="rId26"/>
  </p:handoutMasterIdLst>
  <p:sldIdLst>
    <p:sldId id="314" r:id="rId3"/>
    <p:sldId id="357" r:id="rId4"/>
    <p:sldId id="308" r:id="rId5"/>
    <p:sldId id="358" r:id="rId6"/>
    <p:sldId id="437" r:id="rId7"/>
    <p:sldId id="456" r:id="rId8"/>
    <p:sldId id="436" r:id="rId9"/>
    <p:sldId id="390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4" r:id="rId19"/>
    <p:sldId id="455" r:id="rId20"/>
    <p:sldId id="371" r:id="rId21"/>
    <p:sldId id="372" r:id="rId22"/>
    <p:sldId id="373" r:id="rId23"/>
    <p:sldId id="317" r:id="rId24"/>
  </p:sldIdLst>
  <p:sldSz cx="9144000" cy="6858000" type="screen4x3"/>
  <p:notesSz cx="6735763" cy="98663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bracero" initials="b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9ADA0"/>
    <a:srgbClr val="1FBB44"/>
    <a:srgbClr val="676767"/>
    <a:srgbClr val="1E1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713" autoAdjust="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3">
    <p:pos x="3312" y="2400"/>
    <p:text>Destaques em vermelho referem-se à contribuições enviadas pela equipe do Município de Jundiaí.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4">
    <p:pos x="3312" y="2400"/>
    <p:text>Destaques em vermelho referem-se à contribuições enviadas pela equipe do Município de Jundiaí.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7">
    <p:pos x="3312" y="2400"/>
    <p:text>Destaques em vermelho referem-se à contribuições enviadas pela equipe do Município de Jundiaí.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8">
    <p:pos x="3312" y="2400"/>
    <p:text>Destaques em vermelho referem-se à contribuições enviadas pela equipe do Município de Jundiaí.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9">
    <p:pos x="3312" y="2400"/>
    <p:text>Destaques em vermelho referem-se à contribuições enviadas pela equipe do Município de Jundiaí.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10">
    <p:pos x="3312" y="2400"/>
    <p:text>Destaques em vermelho referem-se à contribuições enviadas pela equipe do Município de Jundiaí.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11">
    <p:pos x="3312" y="2400"/>
    <p:text>Destaques em vermelho referem-se à contribuições enviadas pela equipe do Município de Jundiaí.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12">
    <p:pos x="3312" y="2400"/>
    <p:text>Destaques em vermelho referem-se à contribuições enviadas pela equipe do Município de Jundiaí.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8T17:53:21.393" idx="13">
    <p:pos x="3312" y="2400"/>
    <p:text>Destaques em vermelho referem-se à contribuições enviadas pela equipe do Município de Jundiaí.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DD92-9CEC-4E05-A80C-E80729F7046E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9405-9C9C-481A-9C77-7AE75ECF3B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D96B4A-282B-4525-A7C4-AA910A53BC7A}" type="datetimeFigureOut">
              <a:rPr lang="pt-BR"/>
              <a:pPr>
                <a:defRPr/>
              </a:pPr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C1B548-0AAE-4687-BF20-5C05BC57CE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Y:\ZEE-PDUI\PDUI - JUNDIAI\5. Documentos\8. Logos e Layouts\LOGO_PDUI_JUNDIAI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8519" y="0"/>
            <a:ext cx="2304255" cy="943528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74208" y="4149080"/>
            <a:ext cx="306979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1835696" y="188640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Plano de Desenvolvimento Urbano Integrado</a:t>
            </a:r>
          </a:p>
          <a:p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Aglomeração Urbana de Jundiaí</a:t>
            </a:r>
            <a:endParaRPr lang="pt-BR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>
            <a:off x="0" y="764704"/>
            <a:ext cx="85324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DEF5-C8E0-443F-AD22-619C3BF001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20C7-766E-48DA-9DB8-0F6ECDAE462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Y:\ZEE-PDUI\PDUI - JUNDIAI\5. Documentos\8. Logos e Layouts\LOGO_PDUI_JUNDIAI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8519" y="0"/>
            <a:ext cx="2304255" cy="943528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74208" y="4149080"/>
            <a:ext cx="306979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 userDrawn="1"/>
        </p:nvSpPr>
        <p:spPr>
          <a:xfrm>
            <a:off x="1835696" y="188640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Plano de Desenvolvimento Urbano Integrado</a:t>
            </a:r>
          </a:p>
          <a:p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Aglomeração Urbana de Jundiaí</a:t>
            </a:r>
            <a:endParaRPr lang="pt-BR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0" y="764704"/>
            <a:ext cx="85324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dui.jundiai@sp.gov.br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4221088"/>
            <a:ext cx="3923928" cy="792088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4ª Reunião do Grupo de Trabalho – Macrozoneamento</a:t>
            </a:r>
          </a:p>
          <a:p>
            <a:pPr algn="ctr"/>
            <a:r>
              <a:rPr lang="pt-BR" dirty="0" smtClean="0"/>
              <a:t>  19/09/2018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3645024"/>
            <a:ext cx="3923928" cy="576064"/>
          </a:xfrm>
          <a:prstGeom prst="rect">
            <a:avLst/>
          </a:prstGeom>
          <a:solidFill>
            <a:srgbClr val="4C4C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/>
              <a:t>Aglomeração Urbana de Jundiaí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543122" y="1412776"/>
            <a:ext cx="4565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chemeClr val="bg1"/>
                </a:solidFill>
              </a:rPr>
              <a:t>Plano de Desenvolvimento Urbano Integrado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067944" y="4382356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</a:rPr>
              <a:t>Plano de Desenvolvimento Urbano Integrado</a:t>
            </a:r>
          </a:p>
          <a:p>
            <a:r>
              <a:rPr lang="pt-BR" sz="1400" b="1" dirty="0" smtClean="0">
                <a:solidFill>
                  <a:schemeClr val="bg1">
                    <a:lumMod val="50000"/>
                  </a:schemeClr>
                </a:solidFill>
              </a:rPr>
              <a:t>Aglomeração Urbana de Jundiaí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Y:\ZEE-PDUI\PDUI - JUNDIAI\5. Documentos\8. Logos e Layouts\LOGO_PDUI_JUNDI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4261" y="5229200"/>
            <a:ext cx="3259739" cy="1628800"/>
          </a:xfrm>
          <a:prstGeom prst="rect">
            <a:avLst/>
          </a:prstGeom>
          <a:noFill/>
        </p:spPr>
      </p:pic>
      <p:pic>
        <p:nvPicPr>
          <p:cNvPr id="2051" name="Picture 3" descr="Y:\ZEE-PDUI\PDUI - JUNDIAI\5. Documentos\8. Logos e Layouts\LOGO_PDUI_JUNDIAI_detal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36685"/>
            <a:ext cx="2880320" cy="1013831"/>
          </a:xfrm>
          <a:prstGeom prst="rect">
            <a:avLst/>
          </a:prstGeom>
          <a:noFill/>
        </p:spPr>
      </p:pic>
      <p:pic>
        <p:nvPicPr>
          <p:cNvPr id="16" name="Imagem 15" descr="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4365104"/>
            <a:ext cx="216024" cy="2160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inclusiva e participativa</a:t>
            </a:r>
          </a:p>
          <a:p>
            <a:pPr algn="just"/>
            <a:r>
              <a:rPr lang="pt-BR" sz="1600" dirty="0" smtClean="0">
                <a:cs typeface="Arial" pitchFamily="34" charset="0"/>
              </a:rPr>
              <a:t>Buscar um desenvolvimento mais equânime e equilibrado da região, diminuir a segregação socioespacial e promover a melhor distribuição de oportunidades na Aglomeração.</a:t>
            </a:r>
          </a:p>
          <a:p>
            <a:pPr algn="just"/>
            <a:endParaRPr lang="pt-BR" sz="1600" dirty="0" smtClean="0">
              <a:cs typeface="Arial" pitchFamily="34" charset="0"/>
            </a:endParaRPr>
          </a:p>
          <a:p>
            <a:pPr algn="just"/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Promover e estimular a participação da sociedade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no desenvolvimento das propostas e nas tomadas de decisões sobre a gestão do território.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Capacitar o poder público e a sociedade nas questões urbanísticas, principalmente quanto aos conflitos e às principais funções públicas de interesse comum identificadas na AUJ, em linguagem acessível, promovendo debates e contribuições da sociedade.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Assegurar a igualdade dos entes na tomada de decisões do PDUI, em todas as instâncias, preservando a autonomia municipal.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territorialmente coesa</a:t>
            </a:r>
          </a:p>
          <a:p>
            <a:r>
              <a:rPr lang="pt-BR" sz="1600" dirty="0" smtClean="0">
                <a:cs typeface="Arial" pitchFamily="34" charset="0"/>
              </a:rPr>
              <a:t>Integrar o planejamento, gestão e execução das Funções de Interesse Comum no território da Aglomeração, com a participação dos municípios, Estado, União e sociedade, equilibrando as necessidades de desenvolvimento econômico, urbano, rural, social e a proteção do meio ambiente.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Gestão conjunta e pactuada entre os municípios das Funções Públicas de Interesse Comum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Propiciar uma mobilidade adequada às atividades existentes e previstas na região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Promover a integração da mobilidade urbana em ações conjuntas entre os municípios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Incentivar a diversificação de grandes áreas de uso e ocupação monofuncional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Considerar os conflitos quanto às áreas de urbanização, adensamento e expansão </a:t>
            </a:r>
            <a:r>
              <a:rPr lang="pt-BR" sz="1600" dirty="0" err="1" smtClean="0">
                <a:cs typeface="Arial" pitchFamily="34" charset="0"/>
              </a:rPr>
              <a:t>lindeiras</a:t>
            </a:r>
            <a:r>
              <a:rPr lang="pt-BR" sz="1600" dirty="0" smtClean="0">
                <a:cs typeface="Arial" pitchFamily="34" charset="0"/>
              </a:rPr>
              <a:t> a áreas ambientalmente frágeis e/ou protegidas, além das áreas </a:t>
            </a:r>
          </a:p>
          <a:p>
            <a:r>
              <a:rPr lang="pt-BR" sz="1600" dirty="0" smtClean="0">
                <a:cs typeface="Arial" pitchFamily="34" charset="0"/>
              </a:rPr>
              <a:t>conurbadas - ações integradas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e delimitação de áreas de amortecimento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Proporcionar ações integradas nas soluções da regularização fundiária em </a:t>
            </a:r>
          </a:p>
          <a:p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urbanizações consolidadas em fronteiras.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</a:t>
            </a:r>
            <a:r>
              <a:rPr lang="pt-BR" sz="1600" b="1" u="sng" dirty="0" err="1" smtClean="0">
                <a:cs typeface="Arial" pitchFamily="34" charset="0"/>
              </a:rPr>
              <a:t>resiliente</a:t>
            </a:r>
            <a:endParaRPr lang="pt-BR" sz="1600" b="1" u="sng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Buscar a redução do risco de desastres por meio de uma abordagem sistêmica das ações de prevenção, mitigação e preparação da região, assim como, a resposta, recuperação e apoio às comunidades atingidas.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Mapear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áreas de risco e planejar ações integradas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Promover ações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preventivas, conjuntas e adequadas para as áreas de risco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Combater a ocupação de áreas ambientalmente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frágeis, vulneráveis e de risco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Promover uso compatíveis as áreas ambientalmente frágeis, promovendo desenvolvimento econômico e conservação das áreas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Estimular a manutenção de áreas agrícolas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Incentivar o desenvolvimento socioeconômico através de comércio, serviço e indústria familiar, economia criativa e pequenas empresas sem impacto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sustentável</a:t>
            </a:r>
          </a:p>
          <a:p>
            <a:r>
              <a:rPr lang="pt-BR" sz="1600" dirty="0" smtClean="0">
                <a:cs typeface="Arial" pitchFamily="34" charset="0"/>
              </a:rPr>
              <a:t>Promover o desenvolvimento sustentável, aliando desenvolvimento socioeconômico e proteção dos recursos naturais e dos serviços ecossistêmicos.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Estimular a manutenção de áreas agrícolas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Articular e expandir o conjunto de áreas protegidas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(Por exemplo: Serras do Japi, Cristais, </a:t>
            </a:r>
            <a:r>
              <a:rPr lang="pt-BR" sz="1600" dirty="0" err="1" smtClean="0">
                <a:solidFill>
                  <a:srgbClr val="FF0000"/>
                </a:solidFill>
                <a:cs typeface="Arial" pitchFamily="34" charset="0"/>
              </a:rPr>
              <a:t>Mursa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, Etc...)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Fortalecer a gestão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dos recursos hídricos e das unidades de conservação existentes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Promover a questão hídrica/ambiental como norteadora de ações integradas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Assegurar preservação dos recursos hídricos através de PSA (Pagamento por serviços ambientais)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Promover a regulação do uso do solo para as áreas de mananciais, visando sua proteção e garantia da segurança hídrica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Desenvolvimento urbano sustentável e um ordenamento territorial que equilibre</a:t>
            </a:r>
          </a:p>
          <a:p>
            <a:r>
              <a:rPr lang="pt-BR" sz="1600" dirty="0" smtClean="0">
                <a:cs typeface="Arial" pitchFamily="34" charset="0"/>
              </a:rPr>
              <a:t>as condições socioeconômicas e ambientais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Salvaguardar zonas de amortecimento naturais para melhorar as</a:t>
            </a:r>
          </a:p>
          <a:p>
            <a:r>
              <a:rPr lang="pt-BR" sz="1600" dirty="0" smtClean="0">
                <a:cs typeface="Arial" pitchFamily="34" charset="0"/>
              </a:rPr>
              <a:t>funções de proteção oferecidas pelos ecossistemas naturais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sustentável</a:t>
            </a:r>
          </a:p>
          <a:p>
            <a:r>
              <a:rPr lang="pt-BR" sz="1600" dirty="0" smtClean="0">
                <a:cs typeface="Arial" pitchFamily="34" charset="0"/>
              </a:rPr>
              <a:t>Promover o desenvolvimento sustentável, aliando desenvolvimento socioeconômico e proteção dos recursos naturais e dos serviços ecossistêmicos.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Conter a redução de áreas verdes urbanas e rurais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Promover corredores ecológicos e de lazer nas áreas urbanas qualificando o ambiente construído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Recuperar e preservar a mata ciliar e demais fragmentos de relevância ambiental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Proteger o patrimônio histórico-cultural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-ambiental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1196752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Inovadora</a:t>
            </a:r>
          </a:p>
          <a:p>
            <a:r>
              <a:rPr lang="pt-BR" sz="1600" dirty="0" smtClean="0">
                <a:cs typeface="Arial" pitchFamily="34" charset="0"/>
              </a:rPr>
              <a:t>Estimular o desenvolvimento econômico e a atração de investimentos, aumentar a eficiência do território, da utilização das infraestruturas existentes e planejadas e dos recursos naturais.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Economia Competitiva e Sustentável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Fortalecer o ambiente de inovação no perfil produtivo e social da AUJ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Potencializar economias locais através de ações conjuntas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Elevar a competitividade econômica regional e a eficiência do território na atração de investimentos;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Promover o cooperativismo em atividades socioeconômicas (</a:t>
            </a:r>
            <a:r>
              <a:rPr lang="pt-BR" sz="1600" dirty="0" err="1" smtClean="0">
                <a:solidFill>
                  <a:srgbClr val="FF0000"/>
                </a:solidFill>
                <a:cs typeface="Arial" pitchFamily="34" charset="0"/>
              </a:rPr>
              <a:t>coworking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, conjuntos comerciais/serviços/residencial, cooperativa rural)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Criação de agenda permanente entre os municípios da AUJ, com participação da sociedade civil, para acompanhamento da implementação das ações</a:t>
            </a:r>
          </a:p>
          <a:p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propostas pelo PDUI, discussão de  temas relevantes à AUJ e proposições</a:t>
            </a:r>
          </a:p>
          <a:p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para futuras revisões.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Consolidar a AUJ como um polo turístico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(rural, ambiental, </a:t>
            </a:r>
          </a:p>
          <a:p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histórico)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1196752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Inovadora</a:t>
            </a:r>
          </a:p>
          <a:p>
            <a:r>
              <a:rPr lang="pt-BR" sz="1600" dirty="0" smtClean="0">
                <a:cs typeface="Arial" pitchFamily="34" charset="0"/>
              </a:rPr>
              <a:t>Estimular o desenvolvimento econômico e a atração de investimentos, aumentar a eficiência do território, da utilização das infraestruturas existentes e planejadas e dos recursos naturais.</a:t>
            </a:r>
          </a:p>
          <a:p>
            <a:endParaRPr lang="pt-BR" sz="1600" dirty="0" smtClean="0">
              <a:cs typeface="Arial" pitchFamily="34" charset="0"/>
            </a:endParaRPr>
          </a:p>
          <a:p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endParaRPr lang="pt-BR" sz="16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Planejamento integrado da atividade </a:t>
            </a:r>
            <a:r>
              <a:rPr lang="pt-BR" sz="1600" dirty="0" err="1" smtClean="0">
                <a:cs typeface="Arial" pitchFamily="34" charset="0"/>
              </a:rPr>
              <a:t>minerária</a:t>
            </a:r>
            <a:r>
              <a:rPr lang="pt-BR" sz="1600" dirty="0" smtClean="0">
                <a:cs typeface="Arial" pitchFamily="34" charset="0"/>
              </a:rPr>
              <a:t>, inclusive da pós-mineração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como condição de viabilidade.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Criar Sistema de Informações Integradas da AUJ, buscando a integração das informações dos municípios e gestão transparente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Criar e monitorar indicadores de ações de curto, médio e longo prazo e de instrumentos necessários para implementação e gestão do PDUI Jundiaí e sua transparência à população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484751"/>
            <a:ext cx="8072078" cy="85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270892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Etapa 1 - Atividade 3 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Participantes do processo</a:t>
            </a:r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Participantes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484751"/>
            <a:ext cx="8072078" cy="85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270892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Prefeituras – Todas as prefeituras inscreveram e participaram de ao menos uma das reuniões.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GESP -  EMPLASA, Secretária de Meio Ambiente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Sociedade Civil – </a:t>
            </a:r>
            <a:r>
              <a:rPr lang="pt-BR" sz="1600" dirty="0" err="1" smtClean="0"/>
              <a:t>Proempi</a:t>
            </a:r>
            <a:r>
              <a:rPr lang="pt-BR" sz="1600" dirty="0" smtClean="0"/>
              <a:t>  SINDAREIA, ADEJ, Sindicato Rural de Jundiaí</a:t>
            </a:r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Participantes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Macrozoneamento Regional</a:t>
            </a:r>
            <a:endParaRPr lang="pt-BR" sz="3700" spc="-1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395536" y="155679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Próximas Atividades programadas: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>
                <a:solidFill>
                  <a:schemeClr val="dk1"/>
                </a:solidFill>
              </a:rPr>
              <a:t>Etapa 1 – Conclusão e relatório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solidFill>
                <a:schemeClr val="dk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chemeClr val="dk1"/>
                </a:solidFill>
              </a:rPr>
              <a:t> Etapa 2: Definição da Estrutura – Metodologia</a:t>
            </a:r>
          </a:p>
          <a:p>
            <a:r>
              <a:rPr lang="pt-BR" dirty="0" smtClean="0">
                <a:solidFill>
                  <a:schemeClr val="dk1"/>
                </a:solidFill>
              </a:rPr>
              <a:t>Oficina – Apontamento de questões e áreas relevantes – Subsídios para a definição das escalas de trabalho e definição das Macrozonas  </a:t>
            </a:r>
          </a:p>
          <a:p>
            <a:pPr>
              <a:buFont typeface="Arial" pitchFamily="34" charset="0"/>
              <a:buChar char="•"/>
            </a:pPr>
            <a:endParaRPr lang="pt-BR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2058526"/>
            <a:ext cx="8072078" cy="137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600" dirty="0" smtClean="0"/>
          </a:p>
          <a:p>
            <a:pPr lvl="1"/>
            <a:endParaRPr lang="pt-BR" dirty="0" smtClean="0"/>
          </a:p>
          <a:p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0"/>
            <a:ext cx="797263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Organização e periodicidade das reuniões do GT</a:t>
            </a:r>
          </a:p>
          <a:p>
            <a:endParaRPr lang="pt-BR" sz="3700" spc="-1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upo 13"/>
          <p:cNvGrpSpPr/>
          <p:nvPr/>
        </p:nvGrpSpPr>
        <p:grpSpPr>
          <a:xfrm>
            <a:off x="107504" y="116632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7511" y="620688"/>
          <a:ext cx="8856988" cy="6098992"/>
        </p:xfrm>
        <a:graphic>
          <a:graphicData uri="http://schemas.openxmlformats.org/drawingml/2006/table">
            <a:tbl>
              <a:tblPr/>
              <a:tblGrid>
                <a:gridCol w="3420637"/>
                <a:gridCol w="335254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62943"/>
                <a:gridCol w="298003"/>
                <a:gridCol w="298003"/>
                <a:gridCol w="298003"/>
              </a:tblGrid>
              <a:tr h="31546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ETAPAS E PRODUTOS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0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SET.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OUT.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NOV.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JAN.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FEV.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80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Quinz.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80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17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Elaboração do Macrozoneamento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8404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Etapa 1: Levantamento de informações sobre o território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Leitura cruzada de informações relevantes para o macrozoneamento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Primeira abordagem - macrozoneamento - experiências em outras regiões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Participantes do processo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404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Etapa 2: Definição da Estrutura - Metodologia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Escala de Trabalho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Estrutura e Composição – 1º Desenho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Demais estruturas necessárias ao ordenamento territorial regional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Etapa 3: Experimentação e refinamento de informações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Inventário de dados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Diretrizes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Validação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974807"/>
                          </a:solidFill>
                          <a:latin typeface="Arial"/>
                        </a:rPr>
                        <a:t>Realização das Audiências Públicas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404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Etapa 4: Consolidação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10" name="Forma em L 9"/>
          <p:cNvSpPr/>
          <p:nvPr/>
        </p:nvSpPr>
        <p:spPr>
          <a:xfrm flipH="1" flipV="1">
            <a:off x="3851920" y="908716"/>
            <a:ext cx="576064" cy="2664299"/>
          </a:xfrm>
          <a:prstGeom prst="corner">
            <a:avLst>
              <a:gd name="adj1" fmla="val 121890"/>
              <a:gd name="adj2" fmla="val 4756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Macrozoneamento Regional</a:t>
            </a:r>
            <a:endParaRPr lang="pt-BR" sz="3700" spc="-1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467544" y="16288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Encaminhamentos: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Macrozoneamento Regional</a:t>
            </a:r>
            <a:endParaRPr lang="pt-BR" sz="3700" spc="-1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395536" y="155679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Pauta para próxima reunião: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306979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0" y="5085184"/>
            <a:ext cx="9144000" cy="1772816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LOGO_negati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818816"/>
            <a:ext cx="3816424" cy="474296"/>
          </a:xfrm>
          <a:prstGeom prst="rect">
            <a:avLst/>
          </a:prstGeom>
        </p:spPr>
      </p:pic>
      <p:pic>
        <p:nvPicPr>
          <p:cNvPr id="5" name="Picture 2" descr="T:\Andre Cury\Logo - Governo SP 2012\CASA_CIVIL\HORIZONTAL\BRANCO\CASA_CIVIL_H_BR.png"/>
          <p:cNvPicPr>
            <a:picLocks noChangeAspect="1" noChangeArrowheads="1"/>
          </p:cNvPicPr>
          <p:nvPr/>
        </p:nvPicPr>
        <p:blipFill>
          <a:blip r:embed="rId4" cstate="print"/>
          <a:srcRect l="20213" t="36727" r="18085" b="36830"/>
          <a:stretch>
            <a:fillRect/>
          </a:stretch>
        </p:blipFill>
        <p:spPr bwMode="auto">
          <a:xfrm>
            <a:off x="6156176" y="5674800"/>
            <a:ext cx="2232248" cy="692767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0" y="27079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kern="900" dirty="0" smtClean="0">
                <a:solidFill>
                  <a:srgbClr val="6684BC"/>
                </a:solidFill>
                <a:latin typeface="+mj-lt"/>
                <a:cs typeface="Arial" pitchFamily="34" charset="0"/>
              </a:rPr>
              <a:t>Obrigado!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2896" y="835716"/>
            <a:ext cx="177281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2843808" y="4083627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</a:rPr>
              <a:t>Telefone: (11) 3293-5452</a:t>
            </a:r>
          </a:p>
          <a:p>
            <a:pPr algn="ctr"/>
            <a:r>
              <a:rPr lang="pt-BR" sz="1400" b="1" dirty="0" smtClean="0">
                <a:solidFill>
                  <a:srgbClr val="6684BC"/>
                </a:solidFill>
              </a:rPr>
              <a:t>pdui.jundiai@sp.gov.br</a:t>
            </a:r>
          </a:p>
          <a:p>
            <a:pPr algn="ctr"/>
            <a:r>
              <a:rPr lang="pt-BR" sz="1400" b="1" dirty="0" smtClean="0">
                <a:solidFill>
                  <a:srgbClr val="6684BC"/>
                </a:solidFill>
              </a:rPr>
              <a:t>bbracero@sp.gov.br</a:t>
            </a:r>
          </a:p>
          <a:p>
            <a:pPr algn="ctr"/>
            <a:r>
              <a:rPr lang="pt-BR" sz="1400" b="1" dirty="0" smtClean="0">
                <a:solidFill>
                  <a:srgbClr val="6684BC"/>
                </a:solidFill>
              </a:rPr>
              <a:t>mvillarmiranda@sp.gov.br</a:t>
            </a:r>
            <a:endParaRPr lang="pt-BR" sz="1400" b="1" dirty="0">
              <a:solidFill>
                <a:srgbClr val="6684BC"/>
              </a:solidFill>
            </a:endParaRPr>
          </a:p>
        </p:txBody>
      </p:sp>
      <p:pic>
        <p:nvPicPr>
          <p:cNvPr id="1026" name="Picture 2" descr="C:\Users\bbracero\AppData\Local\Temp\notesD4BB83\Logo AU Jundiaí curv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661248"/>
            <a:ext cx="1639031" cy="8584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484751"/>
            <a:ext cx="8072078" cy="85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Pauta</a:t>
            </a:r>
            <a:endParaRPr lang="pt-BR" sz="3700" spc="-1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Retângulo 8"/>
          <p:cNvSpPr/>
          <p:nvPr/>
        </p:nvSpPr>
        <p:spPr>
          <a:xfrm>
            <a:off x="539552" y="1628800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I.   Apresentação do Sistema de Informações Metropolitanas - SIM;</a:t>
            </a:r>
          </a:p>
          <a:p>
            <a:endParaRPr lang="pt-BR" dirty="0" smtClean="0"/>
          </a:p>
          <a:p>
            <a:r>
              <a:rPr lang="pt-BR" dirty="0" smtClean="0"/>
              <a:t>II.  Base cartográfica dos limites municipais - contato IGC;</a:t>
            </a:r>
          </a:p>
          <a:p>
            <a:endParaRPr lang="pt-BR" dirty="0" smtClean="0"/>
          </a:p>
          <a:p>
            <a:r>
              <a:rPr lang="pt-BR" dirty="0" smtClean="0"/>
              <a:t>III. Objetivos do Macrozoneamento – contribuições;</a:t>
            </a:r>
          </a:p>
          <a:p>
            <a:endParaRPr lang="pt-BR" dirty="0" smtClean="0"/>
          </a:p>
          <a:p>
            <a:r>
              <a:rPr lang="pt-BR" dirty="0" smtClean="0"/>
              <a:t>IV.  Participantes do processo;</a:t>
            </a:r>
          </a:p>
          <a:p>
            <a:pPr marL="342900" indent="-342900">
              <a:buAutoNum type="romanUcPeriod" startAt="5"/>
            </a:pPr>
            <a:endParaRPr lang="pt-BR" dirty="0" smtClean="0"/>
          </a:p>
          <a:p>
            <a:pPr marL="342900" indent="-342900">
              <a:buAutoNum type="romanUcPeriod" startAt="5"/>
            </a:pPr>
            <a:r>
              <a:rPr lang="pt-BR" dirty="0" smtClean="0"/>
              <a:t>Encaminhamentos.</a:t>
            </a:r>
          </a:p>
          <a:p>
            <a:pPr marL="342900" indent="-34290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1551275"/>
            <a:ext cx="8072078" cy="66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 smtClean="0"/>
              <a:t>-Cadastramento – SIM</a:t>
            </a:r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Informes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Retângulo 8"/>
          <p:cNvSpPr/>
          <p:nvPr/>
        </p:nvSpPr>
        <p:spPr>
          <a:xfrm>
            <a:off x="395536" y="2060848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Enviar para </a:t>
            </a:r>
            <a:r>
              <a:rPr lang="pt-BR" dirty="0" smtClean="0">
                <a:hlinkClick r:id="rId2"/>
              </a:rPr>
              <a:t>pdui.jundiai@sp.gov.br</a:t>
            </a:r>
            <a:r>
              <a:rPr lang="pt-BR" dirty="0" smtClean="0"/>
              <a:t> os seguintes dados:</a:t>
            </a:r>
          </a:p>
          <a:p>
            <a:r>
              <a:rPr lang="pt-BR" dirty="0" smtClean="0"/>
              <a:t>Nome Completo;</a:t>
            </a:r>
          </a:p>
          <a:p>
            <a:r>
              <a:rPr lang="pt-BR" dirty="0" smtClean="0"/>
              <a:t>Instituição ou Órgão;</a:t>
            </a:r>
          </a:p>
          <a:p>
            <a:r>
              <a:rPr lang="pt-BR" dirty="0" smtClean="0"/>
              <a:t>Secretaria ou Departamento;</a:t>
            </a:r>
          </a:p>
          <a:p>
            <a:r>
              <a:rPr lang="pt-BR" dirty="0" smtClean="0"/>
              <a:t>Email (emails diferentes para cada usuário).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Informes</a:t>
            </a: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539552" y="1556792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Locais para as Reuniões nos demais municípios</a:t>
            </a:r>
          </a:p>
          <a:p>
            <a:endParaRPr lang="pt-BR" dirty="0" smtClean="0"/>
          </a:p>
          <a:p>
            <a:r>
              <a:rPr lang="pt-BR" dirty="0" smtClean="0"/>
              <a:t>Capacidade para 30 pessoas</a:t>
            </a:r>
          </a:p>
          <a:p>
            <a:endParaRPr lang="pt-BR" dirty="0" smtClean="0"/>
          </a:p>
          <a:p>
            <a:r>
              <a:rPr lang="pt-BR" dirty="0" smtClean="0"/>
              <a:t>Projetor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484751"/>
            <a:ext cx="8072078" cy="85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270892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Etapa 1 - Atividade 2 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Primeira abordagem - objetivos</a:t>
            </a:r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Participantes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484751"/>
            <a:ext cx="8072078" cy="85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pt-BR" sz="1400" dirty="0" smtClean="0"/>
          </a:p>
          <a:p>
            <a:pPr marL="361821" indent="-180909"/>
            <a:endParaRPr lang="pt-BR" dirty="0" smtClean="0">
              <a:latin typeface="+mj-lt"/>
            </a:endParaRPr>
          </a:p>
          <a:p>
            <a:pPr marL="76972" lvl="1" indent="162497" algn="just" defTabSz="821040" eaLnBrk="0" hangingPunct="0"/>
            <a:r>
              <a:rPr lang="pt-BR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281611"/>
            <a:ext cx="8229832" cy="5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104" tIns="41052" rIns="82104" bIns="41052" numCol="1" anchor="ctr" anchorCtr="0" compatLnSpc="1">
            <a:prstTxWarp prst="textNoShape">
              <a:avLst/>
            </a:prstTxWarp>
            <a:spAutoFit/>
          </a:bodyPr>
          <a:lstStyle/>
          <a:p>
            <a:pPr marL="76972" lvl="1" indent="162497" algn="just" defTabSz="821040" eaLnBrk="0" hangingPunct="0"/>
            <a:endParaRPr lang="pt-BR" sz="2900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484784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Questões a serem apontadas:</a:t>
            </a:r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r>
              <a:rPr lang="pt-BR" sz="1600" dirty="0" smtClean="0"/>
              <a:t>Redação</a:t>
            </a:r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r>
              <a:rPr lang="pt-BR" sz="1600" dirty="0" smtClean="0"/>
              <a:t>Estes objetivos e diretrizes correspondem ao Macrozoneamento (e demais temas associados) do PDUI-AUJ ou aos demais eixos estruturadores do plano (Desenvolvimento Urbano e Econômico, Meio Ambiente e Saneamento Básico, Atendimento Social, Transporte e Sistema Viário Regionais)?</a:t>
            </a:r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r>
              <a:rPr lang="pt-BR" sz="1600" dirty="0" smtClean="0"/>
              <a:t>Foram apontadas diretrizes que são na verdade ações decorrentes dos objetivos </a:t>
            </a:r>
          </a:p>
          <a:p>
            <a:r>
              <a:rPr lang="pt-BR" sz="1600" dirty="0" smtClean="0"/>
              <a:t>e diretrizes?</a:t>
            </a:r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endParaRPr lang="pt-BR" sz="1600" dirty="0" smtClean="0"/>
          </a:p>
          <a:p>
            <a:pPr>
              <a:buFontTx/>
              <a:buChar char="-"/>
            </a:pPr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  <a:p>
            <a:pPr algn="ctr"/>
            <a:endParaRPr lang="pt-BR" sz="16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415788" y="893209"/>
            <a:ext cx="797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7" name="Retângulo 6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304836"/>
            <a:ext cx="849694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/>
              <a:t>Aglomeração compacta e </a:t>
            </a:r>
            <a:r>
              <a:rPr lang="pt-BR" sz="1600" b="1" u="sng" dirty="0" err="1" smtClean="0"/>
              <a:t>policêntrica</a:t>
            </a:r>
            <a:r>
              <a:rPr lang="pt-BR" sz="1600" b="1" u="sng" dirty="0" smtClean="0"/>
              <a:t> </a:t>
            </a:r>
            <a:endParaRPr lang="pt-BR" sz="1600" dirty="0" smtClean="0"/>
          </a:p>
          <a:p>
            <a:pPr algn="just"/>
            <a:r>
              <a:rPr lang="pt-BR" sz="1600" dirty="0" smtClean="0"/>
              <a:t>Orientar o desenvolvimento da Aglomeração para a criação de uma estrutura urbana capaz de comportar uma rede de centros urbanos que promovam uma melhor distribuição dos empregos, serviços e equipamentos públicos, diminuindo as desigualdades regionais, as </a:t>
            </a:r>
            <a:r>
              <a:rPr lang="pt-BR" sz="1600" dirty="0" err="1" smtClean="0"/>
              <a:t>deseconomias</a:t>
            </a:r>
            <a:r>
              <a:rPr lang="pt-BR" sz="1600" dirty="0" smtClean="0"/>
              <a:t> de aglomeração e que permita um deslocamento mais eficiente de pessoas e mercadorias. Priorizar a ocupação dos vazios urbanos, o adensamento construtivo e populacional e a otimização do uso do solo nos espaços urbanos servidos de boa infraestrutura em detrimento da expansão fragmentada e incompleta da mancha urbana.</a:t>
            </a:r>
          </a:p>
          <a:p>
            <a:endParaRPr lang="pt-BR" sz="1600" dirty="0" smtClean="0"/>
          </a:p>
          <a:p>
            <a:r>
              <a:rPr lang="pt-BR" sz="1600" dirty="0" smtClean="0"/>
              <a:t>Diretrizes: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</a:rPr>
              <a:t>Qualificação e promoção das centralidades existentes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Desenvolvimento de uma rede de centralidades (centros de bairro e demais municípios da aglomeração)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Aproximação do trabalho e moradia </a:t>
            </a:r>
            <a:r>
              <a:rPr lang="pt-BR" sz="1600" dirty="0" smtClean="0">
                <a:solidFill>
                  <a:srgbClr val="FF0000"/>
                </a:solidFill>
              </a:rPr>
              <a:t>(promoção do uso misto de comércio e serviço nas áreas habitacionais)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</a:rPr>
              <a:t>Conter o </a:t>
            </a:r>
            <a:r>
              <a:rPr lang="pt-BR" sz="1600" dirty="0" err="1" smtClean="0">
                <a:solidFill>
                  <a:srgbClr val="FF0000"/>
                </a:solidFill>
              </a:rPr>
              <a:t>espraiamento</a:t>
            </a:r>
            <a:r>
              <a:rPr lang="pt-BR" sz="1600" dirty="0" smtClean="0">
                <a:solidFill>
                  <a:srgbClr val="FF0000"/>
                </a:solidFill>
              </a:rPr>
              <a:t> das manchas urbanas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</a:rPr>
              <a:t>Fortalecimento da produção rural (através, por exemplo, da criação de centros de distribuição e entrepostos)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5788" y="893209"/>
            <a:ext cx="797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pc="-150" dirty="0" smtClean="0">
                <a:solidFill>
                  <a:schemeClr val="bg1">
                    <a:lumMod val="65000"/>
                  </a:schemeClr>
                </a:solidFill>
              </a:rPr>
              <a:t>Objetivos</a:t>
            </a:r>
          </a:p>
          <a:p>
            <a:pPr lvl="0"/>
            <a:endParaRPr lang="pt-BR" sz="2400" spc="-15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upo 13"/>
          <p:cNvGrpSpPr/>
          <p:nvPr/>
        </p:nvGrpSpPr>
        <p:grpSpPr>
          <a:xfrm>
            <a:off x="323528" y="980728"/>
            <a:ext cx="144016" cy="325536"/>
            <a:chOff x="179512" y="980728"/>
            <a:chExt cx="144016" cy="432048"/>
          </a:xfrm>
        </p:grpSpPr>
        <p:sp>
          <p:nvSpPr>
            <p:cNvPr id="4" name="Retângulo 3"/>
            <p:cNvSpPr/>
            <p:nvPr/>
          </p:nvSpPr>
          <p:spPr>
            <a:xfrm>
              <a:off x="179512" y="980728"/>
              <a:ext cx="72008" cy="432048"/>
            </a:xfrm>
            <a:prstGeom prst="rect">
              <a:avLst/>
            </a:prstGeom>
            <a:solidFill>
              <a:srgbClr val="EE1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1520" y="980728"/>
              <a:ext cx="72008" cy="432048"/>
            </a:xfrm>
            <a:prstGeom prst="rect">
              <a:avLst/>
            </a:prstGeom>
            <a:solidFill>
              <a:srgbClr val="668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340768"/>
            <a:ext cx="849694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b="1" u="sng" dirty="0" smtClean="0">
                <a:cs typeface="Arial" pitchFamily="34" charset="0"/>
              </a:rPr>
              <a:t>Aglomeração inclusiva e participativa</a:t>
            </a:r>
          </a:p>
          <a:p>
            <a:pPr algn="just"/>
            <a:r>
              <a:rPr lang="pt-BR" sz="1600" dirty="0" smtClean="0">
                <a:cs typeface="Arial" pitchFamily="34" charset="0"/>
              </a:rPr>
              <a:t>Buscar um desenvolvimento mais equânime e equilibrado da região, diminuir a segregação socioespacial e promover a melhor distribuição de oportunidades na Aglomeração.</a:t>
            </a:r>
          </a:p>
          <a:p>
            <a:pPr algn="just"/>
            <a:endParaRPr lang="pt-BR" sz="1600" dirty="0" smtClean="0">
              <a:cs typeface="Arial" pitchFamily="34" charset="0"/>
            </a:endParaRPr>
          </a:p>
          <a:p>
            <a:pPr algn="just"/>
            <a:r>
              <a:rPr lang="pt-BR" sz="1600" dirty="0" smtClean="0">
                <a:cs typeface="Arial" pitchFamily="34" charset="0"/>
              </a:rPr>
              <a:t>Diretrizes: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Conter segregação socioespacial, </a:t>
            </a: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incentivando a HIS em áreas inseridas nas zonas residenciais consolidadas da cidade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Levantamento das demandas de HIS e indicação de áreas estratégicas e adequadas para atendimento da aglomeração.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Assegurar ações exequíveis a curto, médio e longo prazo, buscando solução aos desafios identificados no PDUI, tornando seus objetivos factíveis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Identificar as principais funções públicas de interesse comum ao AUJ.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  <a:cs typeface="Arial" pitchFamily="34" charset="0"/>
              </a:rPr>
              <a:t>Identificar a prioridade das ações, conforme sua importância, estabelecendo metas claras para cada objetivo do PDUI.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cs typeface="Arial" pitchFamily="34" charset="0"/>
              </a:rPr>
              <a:t>Fortalecer os municípios que concentram maior precariedade habitacional e vulnerabilidade social - políticas integradas de habitação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6649</TotalTime>
  <Words>1548</Words>
  <Application>Microsoft Office PowerPoint</Application>
  <PresentationFormat>Apresentação na tela (4:3)</PresentationFormat>
  <Paragraphs>582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Personalizar design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bbracero</cp:lastModifiedBy>
  <cp:revision>487</cp:revision>
  <dcterms:created xsi:type="dcterms:W3CDTF">2016-07-21T13:06:26Z</dcterms:created>
  <dcterms:modified xsi:type="dcterms:W3CDTF">2018-09-19T18:28:40Z</dcterms:modified>
</cp:coreProperties>
</file>