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handoutMasterIdLst>
    <p:handoutMasterId r:id="rId26"/>
  </p:handoutMasterIdLst>
  <p:sldIdLst>
    <p:sldId id="314" r:id="rId3"/>
    <p:sldId id="308" r:id="rId4"/>
    <p:sldId id="357" r:id="rId5"/>
    <p:sldId id="358" r:id="rId6"/>
    <p:sldId id="363" r:id="rId7"/>
    <p:sldId id="364" r:id="rId8"/>
    <p:sldId id="369" r:id="rId9"/>
    <p:sldId id="365" r:id="rId10"/>
    <p:sldId id="366" r:id="rId11"/>
    <p:sldId id="367" r:id="rId12"/>
    <p:sldId id="368" r:id="rId13"/>
    <p:sldId id="381" r:id="rId14"/>
    <p:sldId id="382" r:id="rId15"/>
    <p:sldId id="383" r:id="rId16"/>
    <p:sldId id="384" r:id="rId17"/>
    <p:sldId id="385" r:id="rId18"/>
    <p:sldId id="387" r:id="rId19"/>
    <p:sldId id="370" r:id="rId20"/>
    <p:sldId id="371" r:id="rId21"/>
    <p:sldId id="372" r:id="rId22"/>
    <p:sldId id="373" r:id="rId23"/>
    <p:sldId id="317" r:id="rId24"/>
  </p:sldIdLst>
  <p:sldSz cx="9144000" cy="6858000" type="screen4x3"/>
  <p:notesSz cx="6735763" cy="98663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bracero" initials="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DA0"/>
    <a:srgbClr val="1FBB44"/>
    <a:srgbClr val="676767"/>
    <a:srgbClr val="1E1E1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031" autoAdjust="0"/>
    <p:restoredTop sz="94713" autoAdjust="0"/>
  </p:normalViewPr>
  <p:slideViewPr>
    <p:cSldViewPr>
      <p:cViewPr>
        <p:scale>
          <a:sx n="100" d="100"/>
          <a:sy n="100" d="100"/>
        </p:scale>
        <p:origin x="90" y="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07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DDD92-9CEC-4E05-A80C-E80729F7046E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A9405-9C9C-481A-9C77-7AE75ECF3BC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7D96B4A-282B-4525-A7C4-AA910A53BC7A}" type="datetimeFigureOut">
              <a:rPr lang="pt-BR"/>
              <a:pPr>
                <a:defRPr/>
              </a:pPr>
              <a:t>24/08/2018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C1B548-0AAE-4687-BF20-5C05BC57CE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:\ZEE-PDUI\PDUI - JUNDIAI\5. Documentos\8. Logos e Layouts\LOGO_PDUI_JUNDIAI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19" y="0"/>
            <a:ext cx="2304255" cy="943528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74208" y="4149080"/>
            <a:ext cx="306979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 userDrawn="1"/>
        </p:nvSpPr>
        <p:spPr>
          <a:xfrm>
            <a:off x="1835696" y="188640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</a:rPr>
              <a:t>Plano de Desenvolvimento Urbano Integrado</a:t>
            </a:r>
          </a:p>
          <a:p>
            <a:r>
              <a:rPr lang="pt-BR" sz="1100" b="1" dirty="0" smtClean="0">
                <a:solidFill>
                  <a:schemeClr val="bg1">
                    <a:lumMod val="50000"/>
                  </a:schemeClr>
                </a:solidFill>
              </a:rPr>
              <a:t>Aglomeração Urbana de Jundiaí</a:t>
            </a:r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tângulo 8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/>
          <p:cNvCxnSpPr/>
          <p:nvPr userDrawn="1"/>
        </p:nvCxnSpPr>
        <p:spPr>
          <a:xfrm>
            <a:off x="0" y="764704"/>
            <a:ext cx="85324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8DEF5-C8E0-443F-AD22-619C3BF0017D}" type="datetimeFigureOut">
              <a:rPr lang="pt-BR" smtClean="0"/>
              <a:pPr/>
              <a:t>24/08/2018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20C7-766E-48DA-9DB8-0F6ECDAE462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 descr="Y:\ZEE-PDUI\PDUI - JUNDIAI\5. Documentos\8. Logos e Layouts\LOGO_PDUI_JUNDIAI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19" y="0"/>
            <a:ext cx="2304255" cy="943528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74208" y="4149080"/>
            <a:ext cx="306979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 userDrawn="1"/>
        </p:nvSpPr>
        <p:spPr>
          <a:xfrm>
            <a:off x="1835696" y="188640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bg1">
                    <a:lumMod val="50000"/>
                  </a:schemeClr>
                </a:solidFill>
              </a:rPr>
              <a:t>Plano de Desenvolvimento Urbano Integrado</a:t>
            </a:r>
          </a:p>
          <a:p>
            <a:r>
              <a:rPr lang="pt-BR" sz="1100" b="1" dirty="0" smtClean="0">
                <a:solidFill>
                  <a:schemeClr val="bg1">
                    <a:lumMod val="50000"/>
                  </a:schemeClr>
                </a:solidFill>
              </a:rPr>
              <a:t>Aglomeração Urbana de Jundiaí</a:t>
            </a:r>
            <a:endParaRPr lang="pt-BR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tângulo 9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0" y="764704"/>
            <a:ext cx="85324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4221088"/>
            <a:ext cx="3923928" cy="792088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  2ª Reunião do Grupo de Trabalho – Macrozoneamento</a:t>
            </a:r>
          </a:p>
          <a:p>
            <a:pPr algn="ctr"/>
            <a:r>
              <a:rPr lang="pt-BR" dirty="0" smtClean="0"/>
              <a:t>  24/08/2018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3645024"/>
            <a:ext cx="3923928" cy="576064"/>
          </a:xfrm>
          <a:prstGeom prst="rect">
            <a:avLst/>
          </a:prstGeom>
          <a:solidFill>
            <a:srgbClr val="4C4C4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dirty="0" smtClean="0"/>
              <a:t>Aglomeração Urbana de Jundiaí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543122" y="1412776"/>
            <a:ext cx="4565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chemeClr val="bg1"/>
                </a:solidFill>
              </a:rPr>
              <a:t>Plano de Desenvolvimento Urbano Integrado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067944" y="4382356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bg1">
                    <a:lumMod val="50000"/>
                  </a:schemeClr>
                </a:solidFill>
              </a:rPr>
              <a:t>Plano de Desenvolvimento Urbano Integrado</a:t>
            </a:r>
          </a:p>
          <a:p>
            <a:r>
              <a:rPr lang="pt-BR" sz="1400" b="1" dirty="0" smtClean="0">
                <a:solidFill>
                  <a:schemeClr val="bg1">
                    <a:lumMod val="50000"/>
                  </a:schemeClr>
                </a:solidFill>
              </a:rPr>
              <a:t>Aglomeração Urbana de Jundiaí</a:t>
            </a:r>
            <a:endParaRPr lang="pt-BR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Y:\ZEE-PDUI\PDUI - JUNDIAI\5. Documentos\8. Logos e Layouts\LOGO_PDUI_JUNDI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4261" y="5229200"/>
            <a:ext cx="3259739" cy="1628800"/>
          </a:xfrm>
          <a:prstGeom prst="rect">
            <a:avLst/>
          </a:prstGeom>
          <a:noFill/>
        </p:spPr>
      </p:pic>
      <p:pic>
        <p:nvPicPr>
          <p:cNvPr id="2051" name="Picture 3" descr="Y:\ZEE-PDUI\PDUI - JUNDIAI\5. Documentos\8. Logos e Layouts\LOGO_PDUI_JUNDIAI_detal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36685"/>
            <a:ext cx="2880320" cy="1013831"/>
          </a:xfrm>
          <a:prstGeom prst="rect">
            <a:avLst/>
          </a:prstGeom>
          <a:noFill/>
        </p:spPr>
      </p:pic>
      <p:pic>
        <p:nvPicPr>
          <p:cNvPr id="16" name="Imagem 15" descr="ic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365104"/>
            <a:ext cx="216024" cy="216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Y:\ZEE-PDUI\PDUI - JUNDIAI\3. FPICs\1. Planejamento e uso do solo\Mapas - Subsidios Macrozoneamento\UCs_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Y:\ZEE-PDUI\PDUI - JUNDIAI\3. FPICs\1. Planejamento e uso do solo\Mapas - Subsidios Macrozoneamento\Vegetacao_Nati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1560" y="1173561"/>
            <a:ext cx="8072078" cy="568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1400" b="1" dirty="0" smtClean="0"/>
              <a:t>Levantamento</a:t>
            </a:r>
          </a:p>
          <a:p>
            <a:pPr lvl="2">
              <a:lnSpc>
                <a:spcPct val="150000"/>
              </a:lnSpc>
            </a:pPr>
            <a:endParaRPr lang="pt-BR" sz="1400" dirty="0" smtClean="0"/>
          </a:p>
          <a:p>
            <a:pPr lvl="2">
              <a:lnSpc>
                <a:spcPct val="150000"/>
              </a:lnSpc>
              <a:buFontTx/>
              <a:buChar char="-"/>
            </a:pPr>
            <a:endParaRPr lang="pt-BR" sz="1400" dirty="0" smtClean="0"/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000" dirty="0" smtClean="0"/>
              <a:t>Todos os municípios possuem plano diretor;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000" dirty="0" smtClean="0"/>
              <a:t>Cinco  municípios estão com a revisão do plano atrasada: </a:t>
            </a:r>
            <a:r>
              <a:rPr lang="pt-BR" sz="2000" dirty="0" err="1" smtClean="0"/>
              <a:t>Cabreúva</a:t>
            </a:r>
            <a:r>
              <a:rPr lang="pt-BR" sz="2000" dirty="0" smtClean="0"/>
              <a:t>, Campo Limpo Paulista, </a:t>
            </a:r>
            <a:r>
              <a:rPr lang="pt-BR" sz="2000" dirty="0" err="1" smtClean="0"/>
              <a:t>Jarinu</a:t>
            </a:r>
            <a:r>
              <a:rPr lang="pt-BR" sz="2000" dirty="0" smtClean="0"/>
              <a:t>, Várzea Paulista e </a:t>
            </a:r>
            <a:r>
              <a:rPr lang="pt-BR" sz="2000" dirty="0" err="1" smtClean="0"/>
              <a:t>Itupeva</a:t>
            </a:r>
            <a:r>
              <a:rPr lang="pt-BR" sz="2000" dirty="0" smtClean="0"/>
              <a:t>;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000" dirty="0" smtClean="0"/>
              <a:t>Alguns mapas não foram obtidos;</a:t>
            </a:r>
          </a:p>
          <a:p>
            <a:pPr lvl="2">
              <a:lnSpc>
                <a:spcPct val="200000"/>
              </a:lnSpc>
              <a:buFont typeface="Arial" pitchFamily="34" charset="0"/>
              <a:buChar char="•"/>
            </a:pPr>
            <a:r>
              <a:rPr lang="pt-BR" sz="2000" dirty="0" smtClean="0"/>
              <a:t>Falta validação dos municípios.</a:t>
            </a:r>
          </a:p>
          <a:p>
            <a:pPr lvl="1">
              <a:buFont typeface="Arial" pitchFamily="34" charset="0"/>
              <a:buChar char="•"/>
            </a:pPr>
            <a:endParaRPr lang="pt-BR" dirty="0" smtClean="0"/>
          </a:p>
          <a:p>
            <a:pPr marL="361821" indent="-180909"/>
            <a:endParaRPr lang="pt-BR" dirty="0" smtClean="0">
              <a:latin typeface="+mj-lt"/>
            </a:endParaRPr>
          </a:p>
          <a:p>
            <a:pPr marL="76972" lvl="1" indent="162497" algn="just" defTabSz="821040" eaLnBrk="0" hangingPunct="0"/>
            <a:r>
              <a:rPr lang="pt-BR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pt-BR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3281611"/>
            <a:ext cx="8229832" cy="52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marL="76972" lvl="1" indent="162497" algn="just" defTabSz="821040" eaLnBrk="0" hangingPunct="0"/>
            <a:endParaRPr lang="pt-BR" sz="2900" dirty="0" smtClean="0">
              <a:latin typeface="+mj-lt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Mapeamento dos macrozoneamentos e zoneamentos municipais</a:t>
            </a:r>
            <a:endParaRPr lang="pt-BR" sz="24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7" name="Retângulo 6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692696"/>
          <a:ext cx="8748464" cy="55831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68810"/>
                <a:gridCol w="3482785"/>
                <a:gridCol w="3396869"/>
              </a:tblGrid>
              <a:tr h="288032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Município</a:t>
                      </a:r>
                      <a:endParaRPr lang="pt-BR" sz="1200" dirty="0"/>
                    </a:p>
                  </a:txBody>
                  <a:tcPr marL="62220" marR="62220" marT="31106" marB="31106"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Lei utilizada</a:t>
                      </a:r>
                      <a:r>
                        <a:rPr lang="pt-BR" sz="1200" baseline="0" dirty="0" smtClean="0"/>
                        <a:t> no mapeamento</a:t>
                      </a:r>
                      <a:endParaRPr lang="pt-BR" sz="1200" dirty="0"/>
                    </a:p>
                  </a:txBody>
                  <a:tcPr marL="62220" marR="62220" marT="31106" marB="31106"/>
                </a:tc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Observações</a:t>
                      </a:r>
                      <a:endParaRPr lang="pt-BR" sz="1200" dirty="0"/>
                    </a:p>
                  </a:txBody>
                  <a:tcPr marL="62220" marR="62220" marT="31106" marB="31106"/>
                </a:tc>
              </a:tr>
              <a:tr h="86583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Cabreúva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nº273/2004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O município criou posteriormente a macrozona de integração urbana, mas não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obtivemos o 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mapa com sua delimitação.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86583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Campo Limpo Paulista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nº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302/2006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, alterada pela Lei nº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415/2011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ZEIS e </a:t>
                      </a:r>
                      <a:r>
                        <a:rPr lang="pt-BR" sz="1000" dirty="0" err="1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ZEIAs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 também foram mapeadas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86583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Itupeva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nº153/2007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, alterada pela Lei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nº330/2012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O mapa utilizado foi atualizado</a:t>
                      </a:r>
                      <a:r>
                        <a:rPr lang="pt-BR" sz="1000" baseline="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 em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 2013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Verificar se existem mapas dos Setores Especiais</a:t>
                      </a:r>
                      <a:r>
                        <a:rPr lang="pt-BR" sz="1000" baseline="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 de Interesse Social</a:t>
                      </a:r>
                      <a:endParaRPr lang="pt-BR" sz="10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93438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Jarinu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nº 97/2006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Existe lei mais atual que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redefine 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o macrozoneamento, porém não foi possível obter o mapa correspondente. 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45450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Jundiaí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nº 8683/2016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ZEIS e </a:t>
                      </a:r>
                      <a:r>
                        <a:rPr lang="pt-BR" sz="1000" dirty="0" err="1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ZEIAs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 também foram mapeadas</a:t>
                      </a:r>
                      <a:endParaRPr lang="pt-BR" sz="10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45450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Louveira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Lei de Uso e Ocupação do Solo nº2332/2013</a:t>
                      </a:r>
                      <a:endParaRPr lang="pt-BR" sz="100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Falta 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mapear as </a:t>
                      </a: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ZEIS.</a:t>
                      </a: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kern="12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Verificar se o mapa já apresenta as modificações introduzidas pela Lei das </a:t>
                      </a:r>
                      <a:r>
                        <a:rPr lang="pt-BR" sz="1000" kern="1200" dirty="0" err="1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APRMs</a:t>
                      </a:r>
                      <a:endParaRPr lang="pt-BR" sz="1000" kern="1200" dirty="0" smtClean="0">
                        <a:solidFill>
                          <a:srgbClr val="000000"/>
                        </a:solidFill>
                        <a:latin typeface="Arial"/>
                        <a:ea typeface="Calibri"/>
                        <a:cs typeface="MinionPro-Regular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pt-BR" sz="1000" kern="12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  <a:tr h="57722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Várzea Paulista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Plano Diretor Lei nº 167/2006 alterada pela Lei nº 221/2011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MinionPro-Regular"/>
                        </a:rPr>
                        <a:t>Mapeados zoneamento e macrozoneamento</a:t>
                      </a:r>
                      <a:endParaRPr lang="pt-BR" sz="1000" dirty="0">
                        <a:solidFill>
                          <a:srgbClr val="000000"/>
                        </a:solidFill>
                        <a:latin typeface="MinionPro-Regular"/>
                        <a:ea typeface="Calibri"/>
                        <a:cs typeface="MinionPro-Regular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acrozoneamentos e zoneamentos municipa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e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" y="764704"/>
            <a:ext cx="9143995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le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286" y="1809176"/>
            <a:ext cx="5856236" cy="4140104"/>
          </a:xfrm>
          <a:prstGeom prst="rect">
            <a:avLst/>
          </a:prstGeom>
          <a:ln w="3175">
            <a:noFill/>
          </a:ln>
        </p:spPr>
      </p:pic>
      <p:pic>
        <p:nvPicPr>
          <p:cNvPr id="4" name="Imagem 3" descr="PDPA e Leitura unificada.jpg"/>
          <p:cNvPicPr>
            <a:picLocks noChangeAspect="1"/>
          </p:cNvPicPr>
          <p:nvPr/>
        </p:nvPicPr>
        <p:blipFill>
          <a:blip r:embed="rId3" cstate="print"/>
          <a:srcRect l="75987" t="56198" r="2751" b="13241"/>
          <a:stretch>
            <a:fillRect/>
          </a:stretch>
        </p:blipFill>
        <p:spPr>
          <a:xfrm>
            <a:off x="6516216" y="2389571"/>
            <a:ext cx="1944216" cy="1975533"/>
          </a:xfrm>
          <a:prstGeom prst="rect">
            <a:avLst/>
          </a:prstGeom>
          <a:ln w="3175">
            <a:noFill/>
          </a:ln>
        </p:spPr>
      </p:pic>
      <p:sp>
        <p:nvSpPr>
          <p:cNvPr id="5" name="Seta para a direita 4"/>
          <p:cNvSpPr/>
          <p:nvPr/>
        </p:nvSpPr>
        <p:spPr>
          <a:xfrm>
            <a:off x="5940152" y="3068960"/>
            <a:ext cx="360040" cy="28803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415788" y="893209"/>
            <a:ext cx="79726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Mapeamento dos macrozoneamentos e zoneamentos municipais</a:t>
            </a:r>
            <a:r>
              <a:rPr lang="pt-BR" sz="2400" b="1" dirty="0" smtClean="0"/>
              <a:t> </a:t>
            </a:r>
            <a:r>
              <a:rPr lang="pt-BR" sz="1400" b="1" dirty="0" smtClean="0"/>
              <a:t>Leitura Unificada</a:t>
            </a:r>
            <a:endParaRPr lang="pt-BR" sz="14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12" name="Retângulo 11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208" y="4149080"/>
            <a:ext cx="306979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79512" y="764704"/>
            <a:ext cx="87484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 </a:t>
            </a:r>
            <a:endParaRPr lang="pt-BR" sz="1600" dirty="0" smtClean="0"/>
          </a:p>
          <a:p>
            <a:r>
              <a:rPr lang="pt-BR" sz="1600" b="1" dirty="0" smtClean="0">
                <a:cs typeface="Arial" pitchFamily="34" charset="0"/>
              </a:rPr>
              <a:t>C</a:t>
            </a:r>
            <a:r>
              <a:rPr lang="pt-BR" sz="1600" b="1" dirty="0" smtClean="0"/>
              <a:t>onceitos propostos pela </a:t>
            </a:r>
            <a:r>
              <a:rPr lang="pt-BR" sz="1600" b="1" dirty="0" err="1" smtClean="0"/>
              <a:t>Emplasa</a:t>
            </a:r>
            <a:r>
              <a:rPr lang="pt-BR" sz="1600" b="1" dirty="0" smtClean="0"/>
              <a:t> para compatibilização das Macrozonas/Zonas</a:t>
            </a:r>
          </a:p>
          <a:p>
            <a:endParaRPr lang="pt-BR" sz="1600" b="1" dirty="0" smtClean="0">
              <a:cs typeface="Arial" pitchFamily="34" charset="0"/>
            </a:endParaRPr>
          </a:p>
          <a:p>
            <a:r>
              <a:rPr lang="pt-BR" sz="1400" b="1" u="sng" dirty="0" smtClean="0"/>
              <a:t>Macrozona Urbana – Consolidada</a:t>
            </a:r>
            <a:endParaRPr lang="pt-BR" sz="1400" dirty="0" smtClean="0"/>
          </a:p>
          <a:p>
            <a:r>
              <a:rPr lang="pt-BR" sz="1200" dirty="0" smtClean="0"/>
              <a:t>Conceito: Áreas com nível elevado de urbanização, infraestrutura e equipamentos públicos, configurando bairros consolidados.</a:t>
            </a:r>
          </a:p>
          <a:p>
            <a:r>
              <a:rPr lang="pt-BR" sz="1400" b="1" u="sng" dirty="0" smtClean="0"/>
              <a:t>Macrozona Urbana – Adensamento</a:t>
            </a:r>
            <a:endParaRPr lang="pt-BR" sz="1400" dirty="0" smtClean="0"/>
          </a:p>
          <a:p>
            <a:r>
              <a:rPr lang="pt-BR" sz="1200" dirty="0" smtClean="0"/>
              <a:t>Conceito: Área urbana dotada de infraestrutura com características físicas que favorecem o adensamento.</a:t>
            </a:r>
          </a:p>
          <a:p>
            <a:r>
              <a:rPr lang="pt-BR" sz="1400" b="1" u="sng" dirty="0" smtClean="0"/>
              <a:t>Macrozona Urbana – Expansão</a:t>
            </a:r>
            <a:endParaRPr lang="pt-BR" sz="1400" dirty="0" smtClean="0"/>
          </a:p>
          <a:p>
            <a:r>
              <a:rPr lang="pt-BR" sz="1200" dirty="0" smtClean="0"/>
              <a:t>Conceito: Áreas com urbanização incipiente, localizadas em vetores de expansão pretendidos pelo município.</a:t>
            </a:r>
          </a:p>
          <a:p>
            <a:r>
              <a:rPr lang="pt-BR" sz="1400" b="1" u="sng" dirty="0" smtClean="0"/>
              <a:t>Macrozona Urbana – Requalificação</a:t>
            </a:r>
            <a:endParaRPr lang="pt-BR" sz="1400" dirty="0" smtClean="0"/>
          </a:p>
          <a:p>
            <a:r>
              <a:rPr lang="pt-BR" sz="1200" dirty="0" smtClean="0"/>
              <a:t>Conceito: Área urbana estruturada de forma inadequada ou irregular, carente de infraestrutura, com necessidades de requalificação urbanística ou ambiental.</a:t>
            </a:r>
          </a:p>
          <a:p>
            <a:r>
              <a:rPr lang="pt-BR" sz="1400" b="1" u="sng" dirty="0" smtClean="0"/>
              <a:t>Macrozona Urbana – Desenvolvimento</a:t>
            </a:r>
            <a:endParaRPr lang="pt-BR" sz="1400" dirty="0" smtClean="0"/>
          </a:p>
          <a:p>
            <a:r>
              <a:rPr lang="pt-BR" sz="1200" dirty="0" smtClean="0"/>
              <a:t>Conceito: Área destinada preferencialmente a atividades produtivas – industriais ou de serviços.</a:t>
            </a:r>
          </a:p>
          <a:p>
            <a:r>
              <a:rPr lang="pt-BR" sz="1400" b="1" u="sng" dirty="0" smtClean="0"/>
              <a:t>Macrozona de Proteção Ambiental</a:t>
            </a:r>
            <a:endParaRPr lang="pt-BR" sz="1400" dirty="0" smtClean="0"/>
          </a:p>
          <a:p>
            <a:r>
              <a:rPr lang="pt-BR" sz="1200" dirty="0" smtClean="0"/>
              <a:t>Conceito: Corresponde às áreas de expressivo valor ambiental, com notáveis atributos naturais ainda preservados, apresentando distinta flora e fauna.</a:t>
            </a:r>
          </a:p>
          <a:p>
            <a:r>
              <a:rPr lang="pt-BR" sz="1400" b="1" u="sng" dirty="0" smtClean="0"/>
              <a:t>Macrozona de Uso Sustentável</a:t>
            </a:r>
            <a:endParaRPr lang="pt-BR" sz="1400" dirty="0" smtClean="0"/>
          </a:p>
          <a:p>
            <a:r>
              <a:rPr lang="pt-BR" sz="1200" dirty="0" smtClean="0"/>
              <a:t>Conceito: Áreas que apresentam importantes remanescentes naturais, entremeados por propriedades de uso agrícola ou de recreação (sítios ou chácaras).</a:t>
            </a:r>
          </a:p>
          <a:p>
            <a:r>
              <a:rPr lang="pt-BR" sz="1400" b="1" u="sng" dirty="0" smtClean="0"/>
              <a:t>Macrozona de Atividades Rurais</a:t>
            </a:r>
            <a:endParaRPr lang="pt-BR" sz="1400" dirty="0" smtClean="0"/>
          </a:p>
          <a:p>
            <a:r>
              <a:rPr lang="pt-BR" sz="1200" dirty="0" smtClean="0"/>
              <a:t>Conceito: Áreas rurais e </a:t>
            </a:r>
            <a:r>
              <a:rPr lang="pt-BR" sz="1200" dirty="0" err="1" smtClean="0"/>
              <a:t>rururbanas</a:t>
            </a:r>
            <a:r>
              <a:rPr lang="pt-BR" sz="1200" dirty="0" smtClean="0"/>
              <a:t> com diferentes índices e graus de urbanização e de restrições ambientais,</a:t>
            </a:r>
          </a:p>
          <a:p>
            <a:r>
              <a:rPr lang="pt-BR" sz="1200" dirty="0" smtClean="0"/>
              <a:t>com presença de atividades econômicas não urbanas.</a:t>
            </a:r>
          </a:p>
          <a:p>
            <a:r>
              <a:rPr lang="pt-BR" sz="1400" b="1" u="sng" dirty="0" smtClean="0"/>
              <a:t>Macrozona de Recuperação Ambiental</a:t>
            </a:r>
            <a:endParaRPr lang="pt-BR" sz="1400" dirty="0" smtClean="0"/>
          </a:p>
          <a:p>
            <a:r>
              <a:rPr lang="pt-BR" sz="1200" dirty="0" smtClean="0"/>
              <a:t>Conceito: Territórios ambientalmente frágeis impactados por ações </a:t>
            </a:r>
            <a:r>
              <a:rPr lang="pt-BR" sz="1200" dirty="0" err="1" smtClean="0"/>
              <a:t>antrópicas</a:t>
            </a:r>
            <a:r>
              <a:rPr lang="pt-BR" sz="1200" dirty="0" smtClean="0"/>
              <a:t>, dotados</a:t>
            </a:r>
          </a:p>
          <a:p>
            <a:r>
              <a:rPr lang="pt-BR" sz="1200" dirty="0" smtClean="0"/>
              <a:t>ainda de importantes recursos naturais.</a:t>
            </a:r>
          </a:p>
          <a:p>
            <a:endParaRPr lang="pt-BR" sz="1200" dirty="0" smtClean="0"/>
          </a:p>
          <a:p>
            <a:endParaRPr lang="pt-BR" sz="1200" dirty="0" smtClean="0"/>
          </a:p>
          <a:p>
            <a:endParaRPr lang="pt-BR" sz="1200" dirty="0" smtClean="0"/>
          </a:p>
          <a:p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/>
          <p:cNvCxnSpPr/>
          <p:nvPr/>
        </p:nvCxnSpPr>
        <p:spPr>
          <a:xfrm>
            <a:off x="0" y="764704"/>
            <a:ext cx="85324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Y:\ZEE-PDUI\PDUI - JUNDIAI\3. FPICs\1. Planejamento e uso do solo\Mapas - Subsidios Macrozoneamento\AUJ leitura unificada 20.08.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Macrozoneamento Regional</a:t>
            </a:r>
            <a:endParaRPr lang="pt-BR" sz="37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4" name="Retângulo 3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95536" y="1556792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Próximas Atividades programadas: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Experiências do Macrozoneamento em outros </a:t>
            </a:r>
            <a:r>
              <a:rPr lang="pt-BR" dirty="0" err="1" smtClean="0"/>
              <a:t>PDUIs</a:t>
            </a: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dk1"/>
                </a:solidFill>
              </a:rPr>
              <a:t> Objetivos do macrozoneamento do PDUI-AUJ</a:t>
            </a:r>
          </a:p>
          <a:p>
            <a:pPr>
              <a:buFont typeface="Arial" pitchFamily="34" charset="0"/>
              <a:buChar char="•"/>
            </a:pPr>
            <a:endParaRPr lang="pt-BR" dirty="0" smtClean="0">
              <a:solidFill>
                <a:schemeClr val="dk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dk1"/>
                </a:solidFill>
              </a:rPr>
              <a:t> Leitura cruzada de informações relevantes para o macrozoneamento</a:t>
            </a:r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2" y="3484751"/>
            <a:ext cx="8072078" cy="85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endParaRPr lang="pt-BR" sz="1400" dirty="0" smtClean="0"/>
          </a:p>
          <a:p>
            <a:pPr marL="361821" indent="-180909"/>
            <a:endParaRPr lang="pt-BR" dirty="0" smtClean="0">
              <a:latin typeface="+mj-lt"/>
            </a:endParaRPr>
          </a:p>
          <a:p>
            <a:pPr marL="76972" lvl="1" indent="162497" algn="just" defTabSz="821040" eaLnBrk="0" hangingPunct="0"/>
            <a:r>
              <a:rPr lang="pt-BR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pt-BR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3281611"/>
            <a:ext cx="8229832" cy="52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marL="76972" lvl="1" indent="162497" algn="just" defTabSz="821040" eaLnBrk="0" hangingPunct="0"/>
            <a:endParaRPr lang="pt-BR" sz="2900" dirty="0" smtClean="0">
              <a:latin typeface="+mj-lt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Pauta</a:t>
            </a:r>
            <a:endParaRPr lang="pt-BR" sz="37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7" name="Retângulo 6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Retângulo 8"/>
          <p:cNvSpPr/>
          <p:nvPr/>
        </p:nvSpPr>
        <p:spPr>
          <a:xfrm>
            <a:off x="539552" y="1628800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romanUcPeriod"/>
            </a:pPr>
            <a:r>
              <a:rPr lang="pt-BR" dirty="0" smtClean="0"/>
              <a:t>Organização e periodicidade das reuniões do GT;</a:t>
            </a:r>
          </a:p>
          <a:p>
            <a:pPr marL="342900" lvl="0" indent="-342900">
              <a:buFont typeface="+mj-lt"/>
              <a:buAutoNum type="romanUcPeriod"/>
            </a:pPr>
            <a:endParaRPr lang="pt-BR" dirty="0" smtClean="0"/>
          </a:p>
          <a:p>
            <a:pPr marL="342900" lvl="0" indent="-342900">
              <a:buFont typeface="+mj-lt"/>
              <a:buAutoNum type="romanUcPeriod"/>
            </a:pPr>
            <a:r>
              <a:rPr lang="pt-BR" dirty="0" smtClean="0"/>
              <a:t>Base cartográfica dos limites municipais a ser utilizada no macrozoneamento do PDUI-AUJ;</a:t>
            </a:r>
          </a:p>
          <a:p>
            <a:pPr marL="342900" lvl="0" indent="-342900">
              <a:buFont typeface="+mj-lt"/>
              <a:buAutoNum type="romanUcPeriod"/>
            </a:pPr>
            <a:endParaRPr lang="pt-BR" dirty="0" smtClean="0"/>
          </a:p>
          <a:p>
            <a:pPr marL="342900" lvl="0" indent="-342900">
              <a:buFont typeface="+mj-lt"/>
              <a:buAutoNum type="romanUcPeriod"/>
            </a:pPr>
            <a:r>
              <a:rPr lang="pt-BR" dirty="0" smtClean="0"/>
              <a:t>Apresentação e discussão de insumos que serão utilizados pelo macrozoneamento da AUJ;</a:t>
            </a:r>
          </a:p>
          <a:p>
            <a:pPr marL="342900" lvl="0" indent="-342900">
              <a:buFont typeface="+mj-lt"/>
              <a:buAutoNum type="romanUcPeriod"/>
            </a:pPr>
            <a:endParaRPr lang="pt-BR" dirty="0" smtClean="0"/>
          </a:p>
          <a:p>
            <a:pPr marL="342900" lvl="0" indent="-342900">
              <a:buFont typeface="+mj-lt"/>
              <a:buAutoNum type="romanUcPeriod"/>
            </a:pPr>
            <a:r>
              <a:rPr lang="pt-BR" dirty="0" smtClean="0"/>
              <a:t>Encaminhamentos e pauta da próxima reunião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Macrozoneamento Regional</a:t>
            </a:r>
            <a:endParaRPr lang="pt-BR" sz="37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4" name="Retângulo 3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467544" y="162880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Discussões:</a:t>
            </a:r>
          </a:p>
          <a:p>
            <a:endParaRPr lang="pt-BR" dirty="0" smtClean="0"/>
          </a:p>
          <a:p>
            <a:r>
              <a:rPr lang="pt-BR" dirty="0" smtClean="0"/>
              <a:t>- Considerar a atividade </a:t>
            </a:r>
            <a:r>
              <a:rPr lang="pt-BR" dirty="0" err="1" smtClean="0"/>
              <a:t>minerária</a:t>
            </a:r>
            <a:r>
              <a:rPr lang="pt-BR" dirty="0" smtClean="0"/>
              <a:t> na construção do macrozoneamento</a:t>
            </a: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Conflitos de limite territorial entre os municípios / titularidade de serviços públicos </a:t>
            </a:r>
          </a:p>
          <a:p>
            <a:pPr>
              <a:buFontTx/>
              <a:buChar char="-"/>
            </a:pPr>
            <a:r>
              <a:rPr lang="pt-BR" dirty="0" smtClean="0"/>
              <a:t>Levar uma proposta para tratamento desses problemas para o Conselho de Desenvolvimento da AUJ</a:t>
            </a:r>
          </a:p>
          <a:p>
            <a:pPr>
              <a:buFontTx/>
              <a:buChar char="-"/>
            </a:pPr>
            <a:r>
              <a:rPr lang="pt-BR" dirty="0" smtClean="0"/>
              <a:t>Identificar as áreas conflitantes em mapa</a:t>
            </a:r>
          </a:p>
          <a:p>
            <a:pPr>
              <a:buFontTx/>
              <a:buChar char="-"/>
            </a:pPr>
            <a:r>
              <a:rPr lang="pt-BR" dirty="0" smtClean="0"/>
              <a:t>Criação de Câmara Especial da AUJ para tratar dos conflitos territoriais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Macrozoneamento Regional</a:t>
            </a:r>
            <a:endParaRPr lang="pt-BR" sz="37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4" name="Retângulo 3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95536" y="1556792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Encaminhamentos:</a:t>
            </a:r>
          </a:p>
          <a:p>
            <a:endParaRPr lang="pt-BR" dirty="0" smtClean="0"/>
          </a:p>
          <a:p>
            <a:r>
              <a:rPr lang="pt-BR" dirty="0" smtClean="0"/>
              <a:t>Cadastramento – SIM </a:t>
            </a:r>
            <a:r>
              <a:rPr lang="pt-BR" dirty="0" err="1" smtClean="0"/>
              <a:t>Emplasa</a:t>
            </a:r>
            <a:endParaRPr lang="pt-BR" dirty="0" smtClean="0"/>
          </a:p>
          <a:p>
            <a:r>
              <a:rPr lang="pt-BR" dirty="0" smtClean="0"/>
              <a:t>Apresentação do SIM (a confirmar)</a:t>
            </a:r>
          </a:p>
          <a:p>
            <a:r>
              <a:rPr lang="pt-BR" dirty="0" smtClean="0"/>
              <a:t>Inserir informações sobre a Atividade </a:t>
            </a:r>
            <a:r>
              <a:rPr lang="pt-BR" dirty="0" err="1" smtClean="0"/>
              <a:t>Minerária</a:t>
            </a:r>
            <a:r>
              <a:rPr lang="pt-BR" dirty="0" smtClean="0"/>
              <a:t> na AUJ </a:t>
            </a:r>
            <a:endParaRPr lang="pt-BR" dirty="0" smtClean="0"/>
          </a:p>
          <a:p>
            <a:r>
              <a:rPr lang="pt-BR" dirty="0" smtClean="0"/>
              <a:t>Consultar UGE e UCA sobre proposta do Grupo (</a:t>
            </a:r>
            <a:r>
              <a:rPr lang="pt-BR" dirty="0" err="1" smtClean="0"/>
              <a:t>georreferenciamento</a:t>
            </a:r>
            <a:r>
              <a:rPr lang="pt-BR" dirty="0" smtClean="0"/>
              <a:t> das bases 1:10.000) – será enviada pela Prefeitura de Jundiaí</a:t>
            </a:r>
          </a:p>
          <a:p>
            <a:r>
              <a:rPr lang="pt-BR" dirty="0" smtClean="0"/>
              <a:t>Inserir no SIM o Uso do Solo por tipo</a:t>
            </a:r>
            <a:endParaRPr lang="pt-BR" dirty="0" smtClean="0"/>
          </a:p>
          <a:p>
            <a:endParaRPr lang="pt-BR" dirty="0" smtClean="0"/>
          </a:p>
          <a:p>
            <a:r>
              <a:rPr lang="pt-BR" b="1" dirty="0" smtClean="0"/>
              <a:t>Pauta </a:t>
            </a:r>
            <a:r>
              <a:rPr lang="pt-BR" b="1" dirty="0" smtClean="0"/>
              <a:t>para próxima </a:t>
            </a:r>
            <a:r>
              <a:rPr lang="pt-BR" b="1" dirty="0" smtClean="0"/>
              <a:t>reunião 05/09:</a:t>
            </a:r>
          </a:p>
          <a:p>
            <a:endParaRPr lang="pt-BR" dirty="0" smtClean="0"/>
          </a:p>
          <a:p>
            <a:r>
              <a:rPr lang="pt-BR" dirty="0" smtClean="0"/>
              <a:t>Apresentação das experiências de macrozoneamento em outras regiões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306979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LOGO_negativ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5818816"/>
            <a:ext cx="3816424" cy="474296"/>
          </a:xfrm>
          <a:prstGeom prst="rect">
            <a:avLst/>
          </a:prstGeom>
        </p:spPr>
      </p:pic>
      <p:pic>
        <p:nvPicPr>
          <p:cNvPr id="5" name="Picture 2" descr="T:\Andre Cury\Logo - Governo SP 2012\CASA_CIVIL\HORIZONTAL\BRANCO\CASA_CIVIL_H_BR.png"/>
          <p:cNvPicPr>
            <a:picLocks noChangeAspect="1" noChangeArrowheads="1"/>
          </p:cNvPicPr>
          <p:nvPr/>
        </p:nvPicPr>
        <p:blipFill>
          <a:blip r:embed="rId4" cstate="print"/>
          <a:srcRect l="20213" t="36727" r="18085" b="36830"/>
          <a:stretch>
            <a:fillRect/>
          </a:stretch>
        </p:blipFill>
        <p:spPr bwMode="auto">
          <a:xfrm>
            <a:off x="6156176" y="5674800"/>
            <a:ext cx="2232248" cy="692767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0" y="27079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kern="900" dirty="0" smtClean="0">
                <a:solidFill>
                  <a:srgbClr val="6684BC"/>
                </a:solidFill>
                <a:latin typeface="+mj-lt"/>
                <a:cs typeface="Arial" pitchFamily="34" charset="0"/>
              </a:rPr>
              <a:t>Obrigado!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2896" y="835716"/>
            <a:ext cx="177281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2843808" y="4083627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</a:rPr>
              <a:t>Telefone: (11) 3293-5452</a:t>
            </a:r>
          </a:p>
          <a:p>
            <a:pPr algn="ctr"/>
            <a:r>
              <a:rPr lang="pt-BR" sz="1400" b="1" dirty="0" smtClean="0">
                <a:solidFill>
                  <a:srgbClr val="6684BC"/>
                </a:solidFill>
              </a:rPr>
              <a:t>pdui.jundiai@sp.gov.br</a:t>
            </a:r>
          </a:p>
          <a:p>
            <a:pPr algn="ctr"/>
            <a:r>
              <a:rPr lang="pt-BR" sz="1400" b="1" dirty="0" smtClean="0">
                <a:solidFill>
                  <a:srgbClr val="6684BC"/>
                </a:solidFill>
              </a:rPr>
              <a:t>mmiranda@sp.gov.br</a:t>
            </a:r>
          </a:p>
          <a:p>
            <a:pPr algn="ctr"/>
            <a:r>
              <a:rPr lang="pt-BR" sz="1400" b="1" dirty="0" smtClean="0">
                <a:solidFill>
                  <a:srgbClr val="6684BC"/>
                </a:solidFill>
              </a:rPr>
              <a:t>bbracero@sp.gov.br</a:t>
            </a:r>
            <a:endParaRPr lang="pt-BR" sz="1400" b="1" dirty="0">
              <a:solidFill>
                <a:srgbClr val="6684BC"/>
              </a:solidFill>
            </a:endParaRPr>
          </a:p>
        </p:txBody>
      </p:sp>
      <p:pic>
        <p:nvPicPr>
          <p:cNvPr id="1026" name="Picture 2" descr="C:\Users\bbracero\AppData\Local\Temp\notesD4BB83\Logo AU Jundiaí curva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661248"/>
            <a:ext cx="1639031" cy="8584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3528" y="2058526"/>
            <a:ext cx="8072078" cy="137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lvl="1"/>
            <a:endParaRPr lang="pt-BR" sz="1600" dirty="0" smtClean="0"/>
          </a:p>
          <a:p>
            <a:pPr lvl="1"/>
            <a:endParaRPr lang="pt-BR" dirty="0" smtClean="0"/>
          </a:p>
          <a:p>
            <a:endParaRPr lang="pt-BR" sz="1400" dirty="0" smtClean="0"/>
          </a:p>
          <a:p>
            <a:pPr marL="361821" indent="-180909"/>
            <a:endParaRPr lang="pt-BR" dirty="0" smtClean="0">
              <a:latin typeface="+mj-lt"/>
            </a:endParaRPr>
          </a:p>
          <a:p>
            <a:pPr marL="76972" lvl="1" indent="162497" algn="just" defTabSz="821040" eaLnBrk="0" hangingPunct="0"/>
            <a:r>
              <a:rPr lang="pt-BR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pt-BR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3281611"/>
            <a:ext cx="8229832" cy="52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marL="76972" lvl="1" indent="162497" algn="just" defTabSz="821040" eaLnBrk="0" hangingPunct="0"/>
            <a:endParaRPr lang="pt-BR" sz="2900" dirty="0" smtClean="0">
              <a:latin typeface="+mj-lt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51520" y="0"/>
            <a:ext cx="797263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Organização e periodicidade das reuniões do GT</a:t>
            </a:r>
          </a:p>
          <a:p>
            <a:endParaRPr lang="pt-BR" sz="3700" spc="-15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upo 13"/>
          <p:cNvGrpSpPr/>
          <p:nvPr/>
        </p:nvGrpSpPr>
        <p:grpSpPr>
          <a:xfrm>
            <a:off x="107504" y="116632"/>
            <a:ext cx="144016" cy="325536"/>
            <a:chOff x="179512" y="980728"/>
            <a:chExt cx="144016" cy="432048"/>
          </a:xfrm>
        </p:grpSpPr>
        <p:sp>
          <p:nvSpPr>
            <p:cNvPr id="7" name="Retângulo 6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107511" y="620688"/>
          <a:ext cx="8856988" cy="6098992"/>
        </p:xfrm>
        <a:graphic>
          <a:graphicData uri="http://schemas.openxmlformats.org/drawingml/2006/table">
            <a:tbl>
              <a:tblPr/>
              <a:tblGrid>
                <a:gridCol w="3420637"/>
                <a:gridCol w="335254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62943"/>
                <a:gridCol w="298003"/>
                <a:gridCol w="298003"/>
                <a:gridCol w="298003"/>
              </a:tblGrid>
              <a:tr h="315464">
                <a:tc rowSpan="4">
                  <a:txBody>
                    <a:bodyPr/>
                    <a:lstStyle/>
                    <a:p>
                      <a:pPr algn="l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ETAPAS E PRODUTOS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r>
                        <a:rPr lang="pt-BR" sz="105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  <a:endParaRPr lang="pt-BR" sz="105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0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AGO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SET.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OUT.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NOV.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JAN.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FEV.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MAR.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ABR.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MAI.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JUN.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Quinz.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30174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Elaboração do Macrozoneamento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38404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Etapa 1: Levantamento de informações sobre o território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Leitura cruzada de informações relevantes para o macrozoneamento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Primeira abordagem - macrozoneamento - experiências em outras regiões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Participantes do processo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8404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Etapa 2: Definição da Estrutura - Metodologia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Escala de Trabalho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Estrutura e Composição – 1º Desenho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Demais estruturas necessárias ao ordenamento territorial regional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04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Etapa 3: Experimentação e refinamento de informações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Inventário de dados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Diretrizes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Validação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1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974807"/>
                          </a:solidFill>
                          <a:latin typeface="Arial"/>
                        </a:rPr>
                        <a:t>Realização das Audiências Públicas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80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80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480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8404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Etapa 4: Consolidação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2139100"/>
            <a:ext cx="8072078" cy="217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marL="361821" indent="-180909"/>
            <a:r>
              <a:rPr lang="pt-BR" sz="2000" dirty="0" smtClean="0">
                <a:cs typeface="Arial" pitchFamily="34" charset="0"/>
              </a:rPr>
              <a:t>Proposta:</a:t>
            </a:r>
          </a:p>
          <a:p>
            <a:pPr marL="361821" indent="-180909"/>
            <a:endParaRPr lang="pt-BR" sz="2000" dirty="0" smtClean="0">
              <a:cs typeface="Arial" pitchFamily="34" charset="0"/>
            </a:endParaRPr>
          </a:p>
          <a:p>
            <a:pPr marL="361821" indent="-180909"/>
            <a:r>
              <a:rPr lang="pt-BR" sz="2000" dirty="0" smtClean="0">
                <a:cs typeface="Arial" pitchFamily="34" charset="0"/>
              </a:rPr>
              <a:t>Reuniões  quinzenais</a:t>
            </a:r>
          </a:p>
          <a:p>
            <a:pPr marL="361821" indent="-180909"/>
            <a:endParaRPr lang="pt-BR" sz="2000" dirty="0" smtClean="0">
              <a:cs typeface="Arial" pitchFamily="34" charset="0"/>
            </a:endParaRPr>
          </a:p>
          <a:p>
            <a:pPr marL="361821" indent="-180909"/>
            <a:r>
              <a:rPr lang="pt-BR" sz="2000" dirty="0" smtClean="0">
                <a:cs typeface="Arial" pitchFamily="34" charset="0"/>
              </a:rPr>
              <a:t>Realizadas preferencialmente no mesmo dia da semana</a:t>
            </a:r>
          </a:p>
          <a:p>
            <a:pPr marL="361821" indent="-180909"/>
            <a:endParaRPr lang="pt-BR" dirty="0" smtClean="0">
              <a:latin typeface="+mj-lt"/>
            </a:endParaRPr>
          </a:p>
          <a:p>
            <a:pPr marL="76972" lvl="1" indent="162497" algn="just" defTabSz="821040" eaLnBrk="0" hangingPunct="0"/>
            <a:r>
              <a:rPr lang="pt-BR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pt-BR" dirty="0" smtClean="0">
              <a:latin typeface="+mj-lt"/>
              <a:cs typeface="Arial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7544" y="3281611"/>
            <a:ext cx="8229832" cy="52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104" tIns="41052" rIns="82104" bIns="41052" numCol="1" anchor="ctr" anchorCtr="0" compatLnSpc="1">
            <a:prstTxWarp prst="textNoShape">
              <a:avLst/>
            </a:prstTxWarp>
            <a:spAutoFit/>
          </a:bodyPr>
          <a:lstStyle/>
          <a:p>
            <a:pPr marL="76972" lvl="1" indent="162497" algn="just" defTabSz="821040" eaLnBrk="0" hangingPunct="0"/>
            <a:endParaRPr lang="pt-BR" sz="2900" dirty="0" smtClean="0">
              <a:latin typeface="+mj-lt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5788" y="893209"/>
            <a:ext cx="79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Organização e periodicidade das reuniões do GT</a:t>
            </a:r>
          </a:p>
        </p:txBody>
      </p:sp>
      <p:grpSp>
        <p:nvGrpSpPr>
          <p:cNvPr id="2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7" name="Retângulo 6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788" y="893209"/>
            <a:ext cx="797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spc="-150" dirty="0" smtClean="0">
                <a:solidFill>
                  <a:schemeClr val="bg1">
                    <a:lumMod val="65000"/>
                  </a:schemeClr>
                </a:solidFill>
              </a:rPr>
              <a:t>Base cartográfica dos limites municipais a ser utilizada no macrozoneamento do PDUI-AUJ;</a:t>
            </a:r>
          </a:p>
          <a:p>
            <a:pPr lvl="0"/>
            <a:endParaRPr lang="pt-BR" sz="2400" spc="-15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upo 13"/>
          <p:cNvGrpSpPr/>
          <p:nvPr/>
        </p:nvGrpSpPr>
        <p:grpSpPr>
          <a:xfrm>
            <a:off x="323528" y="980728"/>
            <a:ext cx="144016" cy="325536"/>
            <a:chOff x="179512" y="980728"/>
            <a:chExt cx="144016" cy="432048"/>
          </a:xfrm>
        </p:grpSpPr>
        <p:sp>
          <p:nvSpPr>
            <p:cNvPr id="4" name="Retângulo 3"/>
            <p:cNvSpPr/>
            <p:nvPr/>
          </p:nvSpPr>
          <p:spPr>
            <a:xfrm>
              <a:off x="179512" y="980728"/>
              <a:ext cx="72008" cy="432048"/>
            </a:xfrm>
            <a:prstGeom prst="rect">
              <a:avLst/>
            </a:prstGeom>
            <a:solidFill>
              <a:srgbClr val="EE1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251520" y="980728"/>
              <a:ext cx="72008" cy="432048"/>
            </a:xfrm>
            <a:prstGeom prst="rect">
              <a:avLst/>
            </a:prstGeom>
            <a:solidFill>
              <a:srgbClr val="6684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467544" y="2060848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Bases 1:50.000 IGC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Bases 1:10.000 IGC (Disponível apenas nas Regiões Metropolitanas de São Paulo, Campinas e Baixada Santista)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SIM – Sistema Informações Metropolitanas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Y:\ZEE-PDUI\PDUI - JUNDIAI\3. FPICs\1. Planejamento e uso do solo\Mapas - Subsidios Macrozoneamento\AU Jundiaí_USU_20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098"/>
            <a:ext cx="9144000" cy="6467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Y:\ZEE-PDUI\PDUI - JUNDIAI\3. FPICs\1. Planejamento e uso do solo\Mapas - Subsidios Macrozoneamento\Viário_OSM_AUJ_LAYOUT_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Y:\ZEE-PDUI\PDUI - JUNDIAI\3. FPICs\1. Planejamento e uso do solo\Mapas - Subsidios Macrozoneamento\Densidade populacional líquida - apresentaçã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Y:\ZEE-PDUI\PDUI - JUNDIAI\3. FPICs\1. Planejamento e uso do solo\Mapas - Subsidios Macrozoneamento\PCJ _Jundi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068"/>
            <a:ext cx="9144000" cy="6465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6196</TotalTime>
  <Words>668</Words>
  <Application>Microsoft Office PowerPoint</Application>
  <PresentationFormat>Apresentação na tela (4:3)</PresentationFormat>
  <Paragraphs>495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4" baseType="lpstr">
      <vt:lpstr>Personalizar design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Usuário do Windows</dc:creator>
  <cp:lastModifiedBy>notebook</cp:lastModifiedBy>
  <cp:revision>438</cp:revision>
  <dcterms:created xsi:type="dcterms:W3CDTF">2016-07-21T13:06:26Z</dcterms:created>
  <dcterms:modified xsi:type="dcterms:W3CDTF">2018-08-24T14:07:54Z</dcterms:modified>
</cp:coreProperties>
</file>