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4" r:id="rId2"/>
    <p:sldId id="308" r:id="rId3"/>
    <p:sldId id="319" r:id="rId4"/>
    <p:sldId id="341" r:id="rId5"/>
    <p:sldId id="342" r:id="rId6"/>
    <p:sldId id="343" r:id="rId7"/>
    <p:sldId id="355" r:id="rId8"/>
    <p:sldId id="320" r:id="rId9"/>
    <p:sldId id="354" r:id="rId10"/>
    <p:sldId id="321" r:id="rId11"/>
    <p:sldId id="356" r:id="rId12"/>
    <p:sldId id="322" r:id="rId13"/>
    <p:sldId id="344" r:id="rId14"/>
    <p:sldId id="353" r:id="rId15"/>
    <p:sldId id="345" r:id="rId16"/>
    <p:sldId id="346" r:id="rId17"/>
    <p:sldId id="347" r:id="rId18"/>
    <p:sldId id="348" r:id="rId19"/>
    <p:sldId id="317" r:id="rId20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bracero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DA0"/>
    <a:srgbClr val="1FBB44"/>
    <a:srgbClr val="676767"/>
    <a:srgbClr val="1E1E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DD92-9CEC-4E05-A80C-E80729F7046E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A9405-9C9C-481A-9C77-7AE75ECF3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D96B4A-282B-4525-A7C4-AA910A53BC7A}" type="datetimeFigureOut">
              <a:rPr lang="pt-BR"/>
              <a:pPr>
                <a:defRPr/>
              </a:pPr>
              <a:t>10/10/2017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C1B548-0AAE-4687-BF20-5C05BC57CE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ZEE-PDUI\PDUI - JUNDIAI\5. Documentos\8. Logos e Layouts\LOGO_PDUI_JUNDIAI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19" y="0"/>
            <a:ext cx="2304255" cy="943528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DEF5-C8E0-443F-AD22-619C3BF0017D}" type="datetimeFigureOut">
              <a:rPr lang="pt-BR" smtClean="0"/>
              <a:pPr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20C7-766E-48DA-9DB8-0F6ECDAE462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4208" y="414908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1835696" y="188640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Aglomeração Urbana de Jundiaí</a:t>
            </a:r>
            <a:endParaRPr lang="pt-B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21088"/>
            <a:ext cx="3923928" cy="792088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3ª Reunião da Comissão Técnica  11/10/2017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3645024"/>
            <a:ext cx="3923928" cy="576064"/>
          </a:xfrm>
          <a:prstGeom prst="rect">
            <a:avLst/>
          </a:prstGeom>
          <a:solidFill>
            <a:srgbClr val="4C4C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Aglomeração Urbana de Jundiaí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43122" y="1412776"/>
            <a:ext cx="456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Plano de Desenvolvimento Urbano Integrado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67944" y="438235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Aglomeração Urbana de Jundiaí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Y:\ZEE-PDUI\PDUI - JUNDIAI\5. Documentos\8. Logos e Layouts\LOGO_PDUI_JUNDI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261" y="5229200"/>
            <a:ext cx="3259739" cy="1628800"/>
          </a:xfrm>
          <a:prstGeom prst="rect">
            <a:avLst/>
          </a:prstGeom>
          <a:noFill/>
        </p:spPr>
      </p:pic>
      <p:pic>
        <p:nvPicPr>
          <p:cNvPr id="2051" name="Picture 3" descr="Y:\ZEE-PDUI\PDUI - JUNDIAI\5. Documentos\8. Logos e Layouts\LOGO_PDUI_JUNDIAI_detal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6685"/>
            <a:ext cx="2880320" cy="1013831"/>
          </a:xfrm>
          <a:prstGeom prst="rect">
            <a:avLst/>
          </a:prstGeom>
          <a:noFill/>
        </p:spPr>
      </p:pic>
      <p:pic>
        <p:nvPicPr>
          <p:cNvPr id="16" name="Imagem 15" descr="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365104"/>
            <a:ext cx="216024" cy="216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2118998"/>
            <a:ext cx="8072078" cy="30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Formas de inscrição e distribuição dos integrantes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Grupos a serem formados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Possibilidade de Reuniões por videoconferência 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Formação dos Grupos de Trabalho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/>
          <p:nvPr/>
        </p:nvGrpSpPr>
        <p:grpSpPr>
          <a:xfrm>
            <a:off x="1619672" y="3068960"/>
            <a:ext cx="144016" cy="325536"/>
            <a:chOff x="179512" y="980728"/>
            <a:chExt cx="144016" cy="432048"/>
          </a:xfrm>
        </p:grpSpPr>
        <p:sp>
          <p:nvSpPr>
            <p:cNvPr id="3" name="Retângulo 2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Retângulo 4"/>
          <p:cNvSpPr/>
          <p:nvPr/>
        </p:nvSpPr>
        <p:spPr>
          <a:xfrm>
            <a:off x="1403648" y="2996952"/>
            <a:ext cx="653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spc="-150" dirty="0" smtClean="0"/>
              <a:t>Mapeamento dos </a:t>
            </a:r>
            <a:r>
              <a:rPr lang="pt-BR" sz="2800" spc="-150" dirty="0" smtClean="0"/>
              <a:t>Macrozoneamentos </a:t>
            </a:r>
            <a:r>
              <a:rPr lang="pt-BR" sz="2800" spc="-150" dirty="0" smtClean="0"/>
              <a:t>e </a:t>
            </a:r>
            <a:r>
              <a:rPr lang="pt-BR" sz="2800" spc="-150" dirty="0" smtClean="0"/>
              <a:t>Zoneamentos Municipais</a:t>
            </a:r>
            <a:endParaRPr lang="pt-BR" sz="2800" spc="-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173561"/>
            <a:ext cx="8072078" cy="568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 smtClean="0"/>
              <a:t>Levantamento</a:t>
            </a:r>
            <a:endParaRPr lang="pt-BR" sz="1400" b="1" dirty="0" smtClean="0"/>
          </a:p>
          <a:p>
            <a:pPr lvl="2">
              <a:lnSpc>
                <a:spcPct val="150000"/>
              </a:lnSpc>
            </a:pPr>
            <a:endParaRPr lang="pt-BR" sz="1400" dirty="0" smtClean="0"/>
          </a:p>
          <a:p>
            <a:pPr lvl="2">
              <a:lnSpc>
                <a:spcPct val="150000"/>
              </a:lnSpc>
              <a:buFontTx/>
              <a:buChar char="-"/>
            </a:pPr>
            <a:endParaRPr lang="pt-BR" sz="1400" dirty="0" smtClean="0"/>
          </a:p>
          <a:p>
            <a:pPr lvl="2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Todos </a:t>
            </a:r>
            <a:r>
              <a:rPr lang="pt-BR" sz="2000" dirty="0" smtClean="0"/>
              <a:t>os municípios possuem plano diretor;</a:t>
            </a:r>
          </a:p>
          <a:p>
            <a:pPr lvl="2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Cinco  </a:t>
            </a:r>
            <a:r>
              <a:rPr lang="pt-BR" sz="2000" dirty="0" smtClean="0"/>
              <a:t>municípios estão com a revisão do plano atrasada: </a:t>
            </a:r>
            <a:r>
              <a:rPr lang="pt-BR" sz="2000" dirty="0" err="1" smtClean="0"/>
              <a:t>Cabreúva</a:t>
            </a:r>
            <a:r>
              <a:rPr lang="pt-BR" sz="2000" dirty="0" smtClean="0"/>
              <a:t>, Campo Limpo Paulista, </a:t>
            </a:r>
            <a:r>
              <a:rPr lang="pt-BR" sz="2000" dirty="0" err="1" smtClean="0"/>
              <a:t>Jarinu</a:t>
            </a:r>
            <a:r>
              <a:rPr lang="pt-BR" sz="2000" dirty="0" smtClean="0"/>
              <a:t>, Várzea Paulista e </a:t>
            </a:r>
            <a:r>
              <a:rPr lang="pt-BR" sz="2000" dirty="0" err="1" smtClean="0"/>
              <a:t>Itupeva</a:t>
            </a:r>
            <a:r>
              <a:rPr lang="pt-BR" sz="2000" dirty="0" smtClean="0"/>
              <a:t>;</a:t>
            </a:r>
          </a:p>
          <a:p>
            <a:pPr lvl="2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Alguns </a:t>
            </a:r>
            <a:r>
              <a:rPr lang="pt-BR" sz="2000" dirty="0" smtClean="0"/>
              <a:t>mapas não foram obtidos;</a:t>
            </a:r>
          </a:p>
          <a:p>
            <a:pPr lvl="2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Falta </a:t>
            </a:r>
            <a:r>
              <a:rPr lang="pt-BR" sz="2000" dirty="0" smtClean="0"/>
              <a:t>validação dos municípios.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Mapeamento dos macrozoneamentos e zoneamentos municipais</a:t>
            </a:r>
            <a:endParaRPr lang="pt-BR" sz="2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2" y="908720"/>
          <a:ext cx="8748464" cy="54726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810"/>
                <a:gridCol w="3482785"/>
                <a:gridCol w="3396869"/>
              </a:tblGrid>
              <a:tr h="45450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Município</a:t>
                      </a:r>
                      <a:endParaRPr lang="pt-BR" sz="1200" dirty="0"/>
                    </a:p>
                  </a:txBody>
                  <a:tcPr marL="62220" marR="62220" marT="31106" marB="31106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Lei utilizada</a:t>
                      </a:r>
                      <a:r>
                        <a:rPr lang="pt-BR" sz="1200" baseline="0" dirty="0" smtClean="0"/>
                        <a:t> no mapeamento</a:t>
                      </a:r>
                      <a:endParaRPr lang="pt-BR" sz="1200" dirty="0"/>
                    </a:p>
                  </a:txBody>
                  <a:tcPr marL="62220" marR="62220" marT="31106" marB="31106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Observações</a:t>
                      </a:r>
                      <a:endParaRPr lang="pt-BR" sz="1200" dirty="0"/>
                    </a:p>
                  </a:txBody>
                  <a:tcPr marL="62220" marR="62220" marT="31106" marB="31106"/>
                </a:tc>
              </a:tr>
              <a:tr h="8658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Cabreúva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nº273/2004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O município criou posteriormente a macrozona de integração urbana, mas não há mapa com sua delimitação.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8658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Campo Limpo Paulista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nº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302/2006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, alterada pela Lei nº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415/2011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ZEIS e 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ZEIAs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 também foram mapeadas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8658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Itupeva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nº153/2007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, alterada pela Lei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nº330/2012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O mapa utilizado foi atualizado</a:t>
                      </a:r>
                      <a:r>
                        <a:rPr lang="pt-BR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 em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 2013</a:t>
                      </a:r>
                      <a:endParaRPr lang="pt-BR" sz="1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9343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Jarinu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nº 97/2006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Existe lei mais atual que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redefine 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o macrozoneamento, porém não foi possível obter o mapa correspondente. 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4545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Jundiaí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nº 8683/2016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ZEIS e 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ZEIAs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 também foram mapeadas</a:t>
                      </a:r>
                      <a:endParaRPr lang="pt-BR" sz="1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4545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Louveira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Lei de Uso e Ocupação do Solo nº2332/2013</a:t>
                      </a:r>
                      <a:endParaRPr lang="pt-BR" sz="100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Faltam 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mapear as ZEIS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  <a:tr h="5772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Várzea Paulista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Plano Diretor Lei nº 167/2006 alterada pela Lei nº 221/2011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MinionPro-Regular"/>
                        </a:rPr>
                        <a:t>Mapeados zoneamento e macrozoneamento</a:t>
                      </a:r>
                      <a:endParaRPr lang="pt-BR" sz="1000" dirty="0">
                        <a:solidFill>
                          <a:srgbClr val="000000"/>
                        </a:solidFill>
                        <a:latin typeface="MinionPro-Regular"/>
                        <a:ea typeface="Calibri"/>
                        <a:cs typeface="MinionPro-Regular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crozoneamentos e zoneamentos municip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e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1052736"/>
            <a:ext cx="9036491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e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09176"/>
            <a:ext cx="4532103" cy="3204000"/>
          </a:xfrm>
          <a:prstGeom prst="rect">
            <a:avLst/>
          </a:prstGeom>
          <a:ln w="3175">
            <a:noFill/>
          </a:ln>
        </p:spPr>
      </p:pic>
      <p:pic>
        <p:nvPicPr>
          <p:cNvPr id="4" name="Imagem 3" descr="PDPA e Leitura unificada.jpg"/>
          <p:cNvPicPr>
            <a:picLocks noChangeAspect="1"/>
          </p:cNvPicPr>
          <p:nvPr/>
        </p:nvPicPr>
        <p:blipFill>
          <a:blip r:embed="rId3" cstate="print"/>
          <a:srcRect l="75987" t="56198" r="2751" b="13241"/>
          <a:stretch>
            <a:fillRect/>
          </a:stretch>
        </p:blipFill>
        <p:spPr>
          <a:xfrm>
            <a:off x="6516216" y="2389571"/>
            <a:ext cx="1944216" cy="1975533"/>
          </a:xfrm>
          <a:prstGeom prst="rect">
            <a:avLst/>
          </a:prstGeom>
          <a:ln w="3175">
            <a:noFill/>
          </a:ln>
        </p:spPr>
      </p:pic>
      <p:sp>
        <p:nvSpPr>
          <p:cNvPr id="5" name="Seta para a direita 4"/>
          <p:cNvSpPr/>
          <p:nvPr/>
        </p:nvSpPr>
        <p:spPr>
          <a:xfrm>
            <a:off x="5436096" y="3068960"/>
            <a:ext cx="504056" cy="2880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15788" y="893209"/>
            <a:ext cx="79726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Mapeamento dos macrozoneamentos e zoneamentos municipais</a:t>
            </a:r>
            <a:r>
              <a:rPr lang="pt-BR" sz="2400" b="1" dirty="0" smtClean="0"/>
              <a:t> </a:t>
            </a:r>
            <a:r>
              <a:rPr lang="pt-BR" sz="1400" b="1" dirty="0" smtClean="0"/>
              <a:t>Leitura Unificada</a:t>
            </a:r>
            <a:endParaRPr lang="pt-BR" sz="1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12" name="Retângulo 11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540568" y="1340768"/>
            <a:ext cx="939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Subsídio para o Macrozoneamento Metropolitano da AUJ</a:t>
            </a:r>
          </a:p>
          <a:p>
            <a:endParaRPr lang="pt-BR" sz="1400" dirty="0"/>
          </a:p>
          <a:p>
            <a:r>
              <a:rPr lang="pt-BR" sz="1600" dirty="0" smtClean="0"/>
              <a:t>           </a:t>
            </a: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	</a:t>
            </a:r>
            <a:r>
              <a:rPr lang="pt-BR" sz="2000" dirty="0" smtClean="0"/>
              <a:t>Distribuição </a:t>
            </a:r>
            <a:r>
              <a:rPr lang="pt-BR" sz="2000" dirty="0" smtClean="0"/>
              <a:t>no território das funções: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356992"/>
            <a:ext cx="8100392" cy="1938992"/>
          </a:xfrm>
          <a:prstGeom prst="rect">
            <a:avLst/>
          </a:prstGeom>
          <a:noFill/>
          <a:ln>
            <a:noFill/>
          </a:ln>
        </p:spPr>
        <p:txBody>
          <a:bodyPr wrap="square" numCol="2" spcCol="72000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A</a:t>
            </a:r>
            <a:r>
              <a:rPr lang="pt-BR" sz="2000" dirty="0" smtClean="0"/>
              <a:t>mbiental </a:t>
            </a:r>
            <a:r>
              <a:rPr lang="pt-BR" sz="2000" dirty="0" smtClean="0"/>
              <a:t>(alta e média restrição à ocupação)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U</a:t>
            </a:r>
            <a:r>
              <a:rPr lang="pt-BR" sz="2000" dirty="0" smtClean="0"/>
              <a:t>rbana </a:t>
            </a:r>
            <a:r>
              <a:rPr lang="pt-BR" sz="2000" dirty="0" smtClean="0"/>
              <a:t>desenvolvimento (industriais, comerciais)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U</a:t>
            </a:r>
            <a:r>
              <a:rPr lang="pt-BR" sz="2000" dirty="0" smtClean="0"/>
              <a:t>rbana </a:t>
            </a:r>
            <a:r>
              <a:rPr lang="pt-BR" sz="2000" dirty="0" smtClean="0"/>
              <a:t>expansão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R</a:t>
            </a:r>
            <a:r>
              <a:rPr lang="pt-BR" sz="2000" dirty="0" smtClean="0"/>
              <a:t>equalificação </a:t>
            </a:r>
            <a:r>
              <a:rPr lang="pt-BR" sz="2000" dirty="0" smtClean="0"/>
              <a:t>urbana e recuperação ambiental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Mapeamento dos macrozoneamentos e zoneamentos municipais</a:t>
            </a:r>
            <a:endParaRPr lang="pt-BR" sz="2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8" name="Retângulo 7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268760"/>
            <a:ext cx="91440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 smtClean="0"/>
              <a:t>Artigo 12 § 1</a:t>
            </a:r>
            <a:r>
              <a:rPr lang="pt-BR" sz="1600" i="1" u="sng" baseline="30000" dirty="0" smtClean="0"/>
              <a:t>o</a:t>
            </a:r>
            <a:r>
              <a:rPr lang="pt-BR" sz="1600" i="1" dirty="0" smtClean="0"/>
              <a:t> O plano previsto no </a:t>
            </a:r>
            <a:r>
              <a:rPr lang="pt-BR" sz="1600" b="1" i="1" dirty="0" smtClean="0"/>
              <a:t>caput</a:t>
            </a:r>
            <a:r>
              <a:rPr lang="pt-BR" sz="1600" i="1" dirty="0" smtClean="0"/>
              <a:t> deste artigo deverá contemplar, no mínimo: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I – as diretrizes para as funções públicas de interesse comum, incluindo projetos 	estratégicos e ações prioritárias para investimentos;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</a:t>
            </a:r>
            <a:r>
              <a:rPr lang="pt-BR" sz="1600" i="1" dirty="0" smtClean="0">
                <a:solidFill>
                  <a:srgbClr val="FF0000"/>
                </a:solidFill>
              </a:rPr>
              <a:t>II – o macrozoneamento da unidade territorial urbana;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</a:t>
            </a:r>
            <a:r>
              <a:rPr lang="pt-BR" sz="1600" i="1" dirty="0" smtClean="0">
                <a:solidFill>
                  <a:srgbClr val="FF0000"/>
                </a:solidFill>
              </a:rPr>
              <a:t>III – as diretrizes quanto à articulação dos Municípios no parcelamento, uso e ocupação 	no solo urbano;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IV – as diretrizes quanto à articulação intersetorial das políticas públicas afetas à 	unidade territorial urbana;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</a:t>
            </a:r>
            <a:r>
              <a:rPr lang="pt-BR" sz="1600" i="1" dirty="0" smtClean="0">
                <a:solidFill>
                  <a:srgbClr val="FF0000"/>
                </a:solidFill>
              </a:rPr>
              <a:t>V – a delimitação das áreas com restrições à urbanização visando à proteção do 	patrimônio ambiental ou  cultural, bem como das áreas sujeitas a controle especial pelo 	risco de desastres naturais, se existirem</a:t>
            </a:r>
            <a:r>
              <a:rPr lang="pt-BR" sz="1600" i="1" dirty="0" smtClean="0"/>
              <a:t>; e</a:t>
            </a:r>
          </a:p>
          <a:p>
            <a:pPr>
              <a:lnSpc>
                <a:spcPct val="150000"/>
              </a:lnSpc>
            </a:pPr>
            <a:r>
              <a:rPr lang="pt-BR" sz="1600" i="1" dirty="0" smtClean="0"/>
              <a:t>	VI – o sistema de acompanhamento e controle de suas disposições.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Mapeamento dos macrozoneamentos e zoneamentos municipais</a:t>
            </a:r>
            <a:endParaRPr lang="pt-BR" sz="2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5" name="Retângulo 4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818816"/>
            <a:ext cx="3816424" cy="474296"/>
          </a:xfrm>
          <a:prstGeom prst="rect">
            <a:avLst/>
          </a:prstGeom>
        </p:spPr>
      </p:pic>
      <p:pic>
        <p:nvPicPr>
          <p:cNvPr id="5" name="Picture 2" descr="T:\Andre Cury\Logo - Governo SP 2012\CASA_CIVIL\HORIZONTAL\BRANCO\CASA_CIVIL_H_BR.png"/>
          <p:cNvPicPr>
            <a:picLocks noChangeAspect="1" noChangeArrowheads="1"/>
          </p:cNvPicPr>
          <p:nvPr/>
        </p:nvPicPr>
        <p:blipFill>
          <a:blip r:embed="rId4" cstate="print"/>
          <a:srcRect l="20213" t="36727" r="18085" b="36830"/>
          <a:stretch>
            <a:fillRect/>
          </a:stretch>
        </p:blipFill>
        <p:spPr bwMode="auto">
          <a:xfrm>
            <a:off x="6156176" y="5674800"/>
            <a:ext cx="2232248" cy="692767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0" y="27079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kern="900" dirty="0" smtClean="0">
                <a:solidFill>
                  <a:srgbClr val="6684BC"/>
                </a:solidFill>
                <a:latin typeface="+mj-lt"/>
                <a:cs typeface="Arial" pitchFamily="34" charset="0"/>
              </a:rPr>
              <a:t>Obrigado!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896" y="835716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843808" y="4083627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Telefone: (11) 3293-5452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</a:rPr>
              <a:t>pdui.jundiai@sp.gov.br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</a:rPr>
              <a:t>bbracero@sp.gov.br</a:t>
            </a:r>
            <a:endParaRPr lang="pt-BR" sz="1400" b="1" dirty="0">
              <a:solidFill>
                <a:srgbClr val="6684BC"/>
              </a:solidFill>
            </a:endParaRPr>
          </a:p>
        </p:txBody>
      </p:sp>
      <p:pic>
        <p:nvPicPr>
          <p:cNvPr id="1026" name="Picture 2" descr="C:\Users\bbracero\AppData\Local\Temp\notesD4BB83\Logo AU Jundiaí curv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661248"/>
            <a:ext cx="1639031" cy="858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1534224"/>
            <a:ext cx="8072078" cy="423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 lvl="1"/>
            <a:endParaRPr lang="pt-BR" dirty="0" smtClean="0"/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Cerca de 200 participantes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Representantes de todas as prefeituras da região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Representantes de 9 órgãos do GESP entre secretarias, autarquias e empresas públicas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Representantes de ao menos  13 entidades da sociedade civil entre ONGs, movimentos sociais, sindicatos patronais, entidades de classe, etc. </a:t>
            </a:r>
          </a:p>
          <a:p>
            <a:pPr lvl="1"/>
            <a:endParaRPr lang="pt-BR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Participação na Oficina Regional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564725"/>
            <a:ext cx="8072078" cy="617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Ordenamento territorial e o uso do solo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Descontinuidades entre o zoneamento entre os municípios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Limites municipais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Desigualdades regionais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Zoneamento e políticas de desenvolvimento agrícola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Mineração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Turismo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Áreas destinadas à provisão de HIS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Desenvolvimento institucional dos municípios da Aglomeração para produção de HIS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Principais Temas Destacados – Desenvolvimento Urbano e Econômico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3196214"/>
            <a:ext cx="8072078" cy="9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4984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Principais Temas Destacados – Meio Ambiente e Saneamento Básico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467544" y="2348880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Poluição dos corpos d’água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Patrimônio Ambiental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Gestão das áreas verdes protegidas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Macrodrenagem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Gestão dos resíduos sólidos.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2226718"/>
            <a:ext cx="8072078" cy="28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Transporte Coletivo	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Porto Seco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Sistema viário regional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Planejamento do Transporte na região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Principais Temas Destacados – Transporte e Sistema Viário Regionais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898" y="2226719"/>
            <a:ext cx="8072078" cy="28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Indicadores de vulnerabilidade social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Defesa civil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Políticas de saúde e serviço social para dependentes químicos e população em situação de rua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Principais Temas Destacados – Atendimento Social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263691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Próximos </a:t>
            </a:r>
            <a:r>
              <a:rPr lang="pt-BR" sz="2800" dirty="0" smtClean="0"/>
              <a:t>Passos: Propostas e Grupos de Trabalho.</a:t>
            </a:r>
            <a:endParaRPr lang="pt-BR" sz="2800" dirty="0"/>
          </a:p>
        </p:txBody>
      </p:sp>
      <p:grpSp>
        <p:nvGrpSpPr>
          <p:cNvPr id="3" name="Grupo 13"/>
          <p:cNvGrpSpPr/>
          <p:nvPr/>
        </p:nvGrpSpPr>
        <p:grpSpPr>
          <a:xfrm>
            <a:off x="1619672" y="2708920"/>
            <a:ext cx="144016" cy="325536"/>
            <a:chOff x="179512" y="980728"/>
            <a:chExt cx="144016" cy="432048"/>
          </a:xfrm>
        </p:grpSpPr>
        <p:sp>
          <p:nvSpPr>
            <p:cNvPr id="4" name="Retângulo 3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59" y="908720"/>
            <a:ext cx="694720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Modelo de ficha de propostas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Grupos de Trabalho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4" name="Retângulo 3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467544" y="2348880"/>
            <a:ext cx="828092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Os Grupos de Trabalho deverão receber as propostas analisá-las, sistematiza-las na forma de relatório e, se necessário, apresentar suas recomendações e contribuições à Comissão Técnica.</a:t>
            </a:r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514</Words>
  <Application>Microsoft Office PowerPoint</Application>
  <PresentationFormat>Apresentação na tela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bbracero</cp:lastModifiedBy>
  <cp:revision>362</cp:revision>
  <dcterms:created xsi:type="dcterms:W3CDTF">2016-07-21T13:06:26Z</dcterms:created>
  <dcterms:modified xsi:type="dcterms:W3CDTF">2017-10-10T18:33:15Z</dcterms:modified>
</cp:coreProperties>
</file>